
<file path=[Content_Types].xml><?xml version="1.0" encoding="utf-8"?>
<Types xmlns="http://schemas.openxmlformats.org/package/2006/content-types">
  <Default Extension="bin" ContentType="application/vnd.ms-office.activeX"/>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ctiveX/activeX1.xml" ContentType="application/vnd.ms-office.activeX+xml"/>
  <Override PartName="/ppt/activeX/activeX2.xml" ContentType="application/vnd.ms-office.activeX+xml"/>
  <Override PartName="/ppt/activeX/activeX3.xml" ContentType="application/vnd.ms-office.activeX+xml"/>
  <Override PartName="/ppt/activeX/activeX4.xml" ContentType="application/vnd.ms-office.activeX+xml"/>
  <Override PartName="/ppt/activeX/activeX5.xml" ContentType="application/vnd.ms-office.activeX+xml"/>
  <Override PartName="/ppt/activeX/activeX6.xml" ContentType="application/vnd.ms-office.activeX+xml"/>
  <Override PartName="/ppt/activeX/activeX7.xml" ContentType="application/vnd.ms-office.activeX+xml"/>
  <Override PartName="/ppt/activeX/activeX8.xml" ContentType="application/vnd.ms-office.activeX+xml"/>
  <Override PartName="/ppt/activeX/activeX9.xml" ContentType="application/vnd.ms-office.activeX+xml"/>
  <Override PartName="/ppt/activeX/activeX10.xml" ContentType="application/vnd.ms-office.activeX+xml"/>
  <Override PartName="/ppt/activeX/activeX11.xml" ContentType="application/vnd.ms-office.activeX+xml"/>
  <Override PartName="/ppt/activeX/activeX12.xml" ContentType="application/vnd.ms-office.activeX+xml"/>
  <Override PartName="/ppt/activeX/activeX13.xml" ContentType="application/vnd.ms-office.activeX+xml"/>
  <Override PartName="/ppt/activeX/activeX14.xml" ContentType="application/vnd.ms-office.activeX+xml"/>
  <Override PartName="/ppt/activeX/activeX15.xml" ContentType="application/vnd.ms-office.activeX+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69" r:id="rId2"/>
    <p:sldId id="261" r:id="rId3"/>
    <p:sldId id="262" r:id="rId4"/>
    <p:sldId id="264" r:id="rId5"/>
    <p:sldId id="263" r:id="rId6"/>
    <p:sldId id="272" r:id="rId7"/>
    <p:sldId id="273" r:id="rId8"/>
    <p:sldId id="274" r:id="rId9"/>
    <p:sldId id="275" r:id="rId10"/>
    <p:sldId id="276" r:id="rId11"/>
    <p:sldId id="277" r:id="rId12"/>
    <p:sldId id="278" r:id="rId13"/>
    <p:sldId id="279" r:id="rId14"/>
    <p:sldId id="280" r:id="rId15"/>
    <p:sldId id="282" r:id="rId16"/>
    <p:sldId id="283" r:id="rId17"/>
    <p:sldId id="284" r:id="rId18"/>
    <p:sldId id="270" r:id="rId19"/>
    <p:sldId id="271" r:id="rId20"/>
  </p:sldIdLst>
  <p:sldSz cx="9906000" cy="6858000" type="A4"/>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 Hillyard" initials="DH" lastIdx="2" clrIdx="0">
    <p:extLst>
      <p:ext uri="{19B8F6BF-5375-455C-9EA6-DF929625EA0E}">
        <p15:presenceInfo xmlns:p15="http://schemas.microsoft.com/office/powerpoint/2012/main" userId="S-1-5-21-1520834447-1259991464-1277087124-1187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CCFF"/>
    <a:srgbClr val="CCECFF"/>
    <a:srgbClr val="99CCFF"/>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412CE6-3C39-40CA-86B0-E9D4DE96D5BB}" v="1370" dt="2020-09-29T13:44:08.353"/>
    <p1510:client id="{4BDB4014-A7E7-46B5-8777-F1323F1D7ECF}" v="43" dt="2020-09-27T14:27:19.640"/>
    <p1510:client id="{68016D2D-0807-43C2-8F55-51CC257DA9D1}" v="2" dt="2020-09-29T13:10:29.7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16" autoAdjust="0"/>
    <p:restoredTop sz="90844" autoAdjust="0"/>
  </p:normalViewPr>
  <p:slideViewPr>
    <p:cSldViewPr snapToGrid="0">
      <p:cViewPr varScale="1">
        <p:scale>
          <a:sx n="60" d="100"/>
          <a:sy n="60" d="100"/>
        </p:scale>
        <p:origin x="1260" y="56"/>
      </p:cViewPr>
      <p:guideLst/>
    </p:cSldViewPr>
  </p:slideViewPr>
  <p:notesTextViewPr>
    <p:cViewPr>
      <p:scale>
        <a:sx n="1" d="1"/>
        <a:sy n="1" d="1"/>
      </p:scale>
      <p:origin x="0" y="-312"/>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 Id="rId27" Type="http://schemas.microsoft.com/office/2016/11/relationships/changesInfo" Target="changesInfos/changesInfo1.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10.xml.rels><?xml version="1.0" encoding="UTF-8" standalone="yes"?>
<Relationships xmlns="http://schemas.openxmlformats.org/package/2006/relationships"><Relationship Id="rId1" Type="http://schemas.microsoft.com/office/2006/relationships/activeXControlBinary" Target="activeX10.bin"/></Relationships>
</file>

<file path=ppt/activeX/_rels/activeX11.xml.rels><?xml version="1.0" encoding="UTF-8" standalone="yes"?>
<Relationships xmlns="http://schemas.openxmlformats.org/package/2006/relationships"><Relationship Id="rId1" Type="http://schemas.microsoft.com/office/2006/relationships/activeXControlBinary" Target="activeX11.bin"/></Relationships>
</file>

<file path=ppt/activeX/_rels/activeX12.xml.rels><?xml version="1.0" encoding="UTF-8" standalone="yes"?>
<Relationships xmlns="http://schemas.openxmlformats.org/package/2006/relationships"><Relationship Id="rId1" Type="http://schemas.microsoft.com/office/2006/relationships/activeXControlBinary" Target="activeX12.bin"/></Relationships>
</file>

<file path=ppt/activeX/_rels/activeX13.xml.rels><?xml version="1.0" encoding="UTF-8" standalone="yes"?>
<Relationships xmlns="http://schemas.openxmlformats.org/package/2006/relationships"><Relationship Id="rId1" Type="http://schemas.microsoft.com/office/2006/relationships/activeXControlBinary" Target="activeX13.bin"/></Relationships>
</file>

<file path=ppt/activeX/_rels/activeX14.xml.rels><?xml version="1.0" encoding="UTF-8" standalone="yes"?>
<Relationships xmlns="http://schemas.openxmlformats.org/package/2006/relationships"><Relationship Id="rId1" Type="http://schemas.microsoft.com/office/2006/relationships/activeXControlBinary" Target="activeX14.bin"/></Relationships>
</file>

<file path=ppt/activeX/_rels/activeX15.xml.rels><?xml version="1.0" encoding="UTF-8" standalone="yes"?>
<Relationships xmlns="http://schemas.openxmlformats.org/package/2006/relationships"><Relationship Id="rId1" Type="http://schemas.microsoft.com/office/2006/relationships/activeXControlBinary" Target="activeX15.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_rels/activeX4.xml.rels><?xml version="1.0" encoding="UTF-8" standalone="yes"?>
<Relationships xmlns="http://schemas.openxmlformats.org/package/2006/relationships"><Relationship Id="rId1" Type="http://schemas.microsoft.com/office/2006/relationships/activeXControlBinary" Target="activeX4.bin"/></Relationships>
</file>

<file path=ppt/activeX/_rels/activeX5.xml.rels><?xml version="1.0" encoding="UTF-8" standalone="yes"?>
<Relationships xmlns="http://schemas.openxmlformats.org/package/2006/relationships"><Relationship Id="rId1" Type="http://schemas.microsoft.com/office/2006/relationships/activeXControlBinary" Target="activeX5.bin"/></Relationships>
</file>

<file path=ppt/activeX/_rels/activeX6.xml.rels><?xml version="1.0" encoding="UTF-8" standalone="yes"?>
<Relationships xmlns="http://schemas.openxmlformats.org/package/2006/relationships"><Relationship Id="rId1" Type="http://schemas.microsoft.com/office/2006/relationships/activeXControlBinary" Target="activeX6.bin"/></Relationships>
</file>

<file path=ppt/activeX/_rels/activeX7.xml.rels><?xml version="1.0" encoding="UTF-8" standalone="yes"?>
<Relationships xmlns="http://schemas.openxmlformats.org/package/2006/relationships"><Relationship Id="rId1" Type="http://schemas.microsoft.com/office/2006/relationships/activeXControlBinary" Target="activeX7.bin"/></Relationships>
</file>

<file path=ppt/activeX/_rels/activeX8.xml.rels><?xml version="1.0" encoding="UTF-8" standalone="yes"?>
<Relationships xmlns="http://schemas.openxmlformats.org/package/2006/relationships"><Relationship Id="rId1" Type="http://schemas.microsoft.com/office/2006/relationships/activeXControlBinary" Target="activeX8.bin"/></Relationships>
</file>

<file path=ppt/activeX/_rels/activeX9.xml.rels><?xml version="1.0" encoding="UTF-8" standalone="yes"?>
<Relationships xmlns="http://schemas.openxmlformats.org/package/2006/relationships"><Relationship Id="rId1" Type="http://schemas.microsoft.com/office/2006/relationships/activeXControlBinary" Target="activeX9.bin"/></Relationships>
</file>

<file path=ppt/activeX/activeX1.xml><?xml version="1.0" encoding="utf-8"?>
<ax:ocx xmlns:ax="http://schemas.microsoft.com/office/2006/activeX" xmlns:r="http://schemas.openxmlformats.org/officeDocument/2006/relationships" ax:classid="{8BD21D40-EC42-11CE-9E0D-00AA006002F3}" ax:persistence="persistStorage" r:id="rId1"/>
</file>

<file path=ppt/activeX/activeX10.xml><?xml version="1.0" encoding="utf-8"?>
<ax:ocx xmlns:ax="http://schemas.microsoft.com/office/2006/activeX" xmlns:r="http://schemas.openxmlformats.org/officeDocument/2006/relationships" ax:classid="{8BD21D40-EC42-11CE-9E0D-00AA006002F3}" ax:persistence="persistStorage" r:id="rId1"/>
</file>

<file path=ppt/activeX/activeX11.xml><?xml version="1.0" encoding="utf-8"?>
<ax:ocx xmlns:ax="http://schemas.microsoft.com/office/2006/activeX" xmlns:r="http://schemas.openxmlformats.org/officeDocument/2006/relationships" ax:classid="{8BD21D40-EC42-11CE-9E0D-00AA006002F3}" ax:persistence="persistStorage" r:id="rId1"/>
</file>

<file path=ppt/activeX/activeX12.xml><?xml version="1.0" encoding="utf-8"?>
<ax:ocx xmlns:ax="http://schemas.microsoft.com/office/2006/activeX" xmlns:r="http://schemas.openxmlformats.org/officeDocument/2006/relationships" ax:classid="{8BD21D40-EC42-11CE-9E0D-00AA006002F3}" ax:persistence="persistStorage" r:id="rId1"/>
</file>

<file path=ppt/activeX/activeX13.xml><?xml version="1.0" encoding="utf-8"?>
<ax:ocx xmlns:ax="http://schemas.microsoft.com/office/2006/activeX" xmlns:r="http://schemas.openxmlformats.org/officeDocument/2006/relationships" ax:classid="{8BD21D40-EC42-11CE-9E0D-00AA006002F3}" ax:persistence="persistStorage" r:id="rId1"/>
</file>

<file path=ppt/activeX/activeX14.xml><?xml version="1.0" encoding="utf-8"?>
<ax:ocx xmlns:ax="http://schemas.microsoft.com/office/2006/activeX" xmlns:r="http://schemas.openxmlformats.org/officeDocument/2006/relationships" ax:classid="{8BD21D40-EC42-11CE-9E0D-00AA006002F3}" ax:persistence="persistStorage" r:id="rId1"/>
</file>

<file path=ppt/activeX/activeX15.xml><?xml version="1.0" encoding="utf-8"?>
<ax:ocx xmlns:ax="http://schemas.microsoft.com/office/2006/activeX" xmlns:r="http://schemas.openxmlformats.org/officeDocument/2006/relationships" ax:classid="{8BD21D40-EC42-11CE-9E0D-00AA006002F3}" ax:persistence="persistStorage" r:id="rId1"/>
</file>

<file path=ppt/activeX/activeX2.xml><?xml version="1.0" encoding="utf-8"?>
<ax:ocx xmlns:ax="http://schemas.microsoft.com/office/2006/activeX" xmlns:r="http://schemas.openxmlformats.org/officeDocument/2006/relationships" ax:classid="{8BD21D40-EC42-11CE-9E0D-00AA006002F3}" ax:persistence="persistStorage" r:id="rId1"/>
</file>

<file path=ppt/activeX/activeX3.xml><?xml version="1.0" encoding="utf-8"?>
<ax:ocx xmlns:ax="http://schemas.microsoft.com/office/2006/activeX" xmlns:r="http://schemas.openxmlformats.org/officeDocument/2006/relationships" ax:classid="{8BD21D40-EC42-11CE-9E0D-00AA006002F3}" ax:persistence="persistStorage" r:id="rId1"/>
</file>

<file path=ppt/activeX/activeX4.xml><?xml version="1.0" encoding="utf-8"?>
<ax:ocx xmlns:ax="http://schemas.microsoft.com/office/2006/activeX" xmlns:r="http://schemas.openxmlformats.org/officeDocument/2006/relationships" ax:classid="{8BD21D40-EC42-11CE-9E0D-00AA006002F3}" ax:persistence="persistStorage" r:id="rId1"/>
</file>

<file path=ppt/activeX/activeX5.xml><?xml version="1.0" encoding="utf-8"?>
<ax:ocx xmlns:ax="http://schemas.microsoft.com/office/2006/activeX" xmlns:r="http://schemas.openxmlformats.org/officeDocument/2006/relationships" ax:classid="{8BD21D40-EC42-11CE-9E0D-00AA006002F3}" ax:persistence="persistStorage" r:id="rId1"/>
</file>

<file path=ppt/activeX/activeX6.xml><?xml version="1.0" encoding="utf-8"?>
<ax:ocx xmlns:ax="http://schemas.microsoft.com/office/2006/activeX" xmlns:r="http://schemas.openxmlformats.org/officeDocument/2006/relationships" ax:classid="{8BD21D40-EC42-11CE-9E0D-00AA006002F3}" ax:persistence="persistStorage" r:id="rId1"/>
</file>

<file path=ppt/activeX/activeX7.xml><?xml version="1.0" encoding="utf-8"?>
<ax:ocx xmlns:ax="http://schemas.microsoft.com/office/2006/activeX" xmlns:r="http://schemas.openxmlformats.org/officeDocument/2006/relationships" ax:classid="{8BD21D40-EC42-11CE-9E0D-00AA006002F3}" ax:persistence="persistStorage" r:id="rId1"/>
</file>

<file path=ppt/activeX/activeX8.xml><?xml version="1.0" encoding="utf-8"?>
<ax:ocx xmlns:ax="http://schemas.microsoft.com/office/2006/activeX" xmlns:r="http://schemas.openxmlformats.org/officeDocument/2006/relationships" ax:classid="{8BD21D40-EC42-11CE-9E0D-00AA006002F3}" ax:persistence="persistStorage" r:id="rId1"/>
</file>

<file path=ppt/activeX/activeX9.xml><?xml version="1.0" encoding="utf-8"?>
<ax:ocx xmlns:ax="http://schemas.microsoft.com/office/2006/activeX" xmlns:r="http://schemas.openxmlformats.org/officeDocument/2006/relationships" ax:classid="{8BD21D40-EC42-11CE-9E0D-00AA006002F3}" ax:persistence="persistStorage" r:id="rId1"/>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Dargan" userId="1384a01586a617c2" providerId="Windows Live" clId="Web-{27412CE6-3C39-40CA-86B0-E9D4DE96D5BB}"/>
    <pc:docChg chg="modSld">
      <pc:chgData name="William Dargan" userId="1384a01586a617c2" providerId="Windows Live" clId="Web-{27412CE6-3C39-40CA-86B0-E9D4DE96D5BB}" dt="2020-09-29T13:44:02.228" v="1265"/>
      <pc:docMkLst>
        <pc:docMk/>
      </pc:docMkLst>
      <pc:sldChg chg="modSp">
        <pc:chgData name="William Dargan" userId="1384a01586a617c2" providerId="Windows Live" clId="Web-{27412CE6-3C39-40CA-86B0-E9D4DE96D5BB}" dt="2020-09-29T13:13:50.572" v="1" actId="20577"/>
        <pc:sldMkLst>
          <pc:docMk/>
          <pc:sldMk cId="1637808011" sldId="276"/>
        </pc:sldMkLst>
        <pc:spChg chg="mod">
          <ac:chgData name="William Dargan" userId="1384a01586a617c2" providerId="Windows Live" clId="Web-{27412CE6-3C39-40CA-86B0-E9D4DE96D5BB}" dt="2020-09-29T13:13:50.572" v="1" actId="20577"/>
          <ac:spMkLst>
            <pc:docMk/>
            <pc:sldMk cId="1637808011" sldId="276"/>
            <ac:spMk id="26" creationId="{00000000-0000-0000-0000-000000000000}"/>
          </ac:spMkLst>
        </pc:spChg>
      </pc:sldChg>
      <pc:sldChg chg="modSp">
        <pc:chgData name="William Dargan" userId="1384a01586a617c2" providerId="Windows Live" clId="Web-{27412CE6-3C39-40CA-86B0-E9D4DE96D5BB}" dt="2020-09-29T13:18:35.532" v="51" actId="20577"/>
        <pc:sldMkLst>
          <pc:docMk/>
          <pc:sldMk cId="1589609372" sldId="277"/>
        </pc:sldMkLst>
        <pc:spChg chg="mod">
          <ac:chgData name="William Dargan" userId="1384a01586a617c2" providerId="Windows Live" clId="Web-{27412CE6-3C39-40CA-86B0-E9D4DE96D5BB}" dt="2020-09-29T13:16:25.326" v="21" actId="20577"/>
          <ac:spMkLst>
            <pc:docMk/>
            <pc:sldMk cId="1589609372" sldId="277"/>
            <ac:spMk id="8" creationId="{00000000-0000-0000-0000-000000000000}"/>
          </ac:spMkLst>
        </pc:spChg>
        <pc:spChg chg="mod">
          <ac:chgData name="William Dargan" userId="1384a01586a617c2" providerId="Windows Live" clId="Web-{27412CE6-3C39-40CA-86B0-E9D4DE96D5BB}" dt="2020-09-29T13:17:05.296" v="31" actId="20577"/>
          <ac:spMkLst>
            <pc:docMk/>
            <pc:sldMk cId="1589609372" sldId="277"/>
            <ac:spMk id="9" creationId="{00000000-0000-0000-0000-000000000000}"/>
          </ac:spMkLst>
        </pc:spChg>
        <pc:spChg chg="mod">
          <ac:chgData name="William Dargan" userId="1384a01586a617c2" providerId="Windows Live" clId="Web-{27412CE6-3C39-40CA-86B0-E9D4DE96D5BB}" dt="2020-09-29T13:18:35.532" v="51" actId="20577"/>
          <ac:spMkLst>
            <pc:docMk/>
            <pc:sldMk cId="1589609372" sldId="277"/>
            <ac:spMk id="14" creationId="{00000000-0000-0000-0000-000000000000}"/>
          </ac:spMkLst>
        </pc:spChg>
        <pc:spChg chg="mod">
          <ac:chgData name="William Dargan" userId="1384a01586a617c2" providerId="Windows Live" clId="Web-{27412CE6-3C39-40CA-86B0-E9D4DE96D5BB}" dt="2020-09-29T13:15:40.153" v="3" actId="20577"/>
          <ac:spMkLst>
            <pc:docMk/>
            <pc:sldMk cId="1589609372" sldId="277"/>
            <ac:spMk id="15" creationId="{00000000-0000-0000-0000-000000000000}"/>
          </ac:spMkLst>
        </pc:spChg>
        <pc:spChg chg="mod">
          <ac:chgData name="William Dargan" userId="1384a01586a617c2" providerId="Windows Live" clId="Web-{27412CE6-3C39-40CA-86B0-E9D4DE96D5BB}" dt="2020-09-29T13:15:46.497" v="5" actId="20577"/>
          <ac:spMkLst>
            <pc:docMk/>
            <pc:sldMk cId="1589609372" sldId="277"/>
            <ac:spMk id="19" creationId="{00000000-0000-0000-0000-000000000000}"/>
          </ac:spMkLst>
        </pc:spChg>
        <pc:spChg chg="mod">
          <ac:chgData name="William Dargan" userId="1384a01586a617c2" providerId="Windows Live" clId="Web-{27412CE6-3C39-40CA-86B0-E9D4DE96D5BB}" dt="2020-09-29T13:15:55.419" v="11" actId="20577"/>
          <ac:spMkLst>
            <pc:docMk/>
            <pc:sldMk cId="1589609372" sldId="277"/>
            <ac:spMk id="21" creationId="{00000000-0000-0000-0000-000000000000}"/>
          </ac:spMkLst>
        </pc:spChg>
      </pc:sldChg>
      <pc:sldChg chg="modSp">
        <pc:chgData name="William Dargan" userId="1384a01586a617c2" providerId="Windows Live" clId="Web-{27412CE6-3C39-40CA-86B0-E9D4DE96D5BB}" dt="2020-09-29T13:44:02.228" v="1265"/>
        <pc:sldMkLst>
          <pc:docMk/>
          <pc:sldMk cId="4087141302" sldId="278"/>
        </pc:sldMkLst>
        <pc:graphicFrameChg chg="mod modGraphic">
          <ac:chgData name="William Dargan" userId="1384a01586a617c2" providerId="Windows Live" clId="Web-{27412CE6-3C39-40CA-86B0-E9D4DE96D5BB}" dt="2020-09-29T13:44:02.228" v="1265"/>
          <ac:graphicFrameMkLst>
            <pc:docMk/>
            <pc:sldMk cId="4087141302" sldId="278"/>
            <ac:graphicFrameMk id="24" creationId="{00000000-0000-0000-0000-000000000000}"/>
          </ac:graphicFrameMkLst>
        </pc:graphicFrameChg>
      </pc:sldChg>
      <pc:sldChg chg="modSp">
        <pc:chgData name="William Dargan" userId="1384a01586a617c2" providerId="Windows Live" clId="Web-{27412CE6-3C39-40CA-86B0-E9D4DE96D5BB}" dt="2020-09-29T13:26:16.794" v="531"/>
        <pc:sldMkLst>
          <pc:docMk/>
          <pc:sldMk cId="3400508807" sldId="279"/>
        </pc:sldMkLst>
        <pc:graphicFrameChg chg="mod modGraphic">
          <ac:chgData name="William Dargan" userId="1384a01586a617c2" providerId="Windows Live" clId="Web-{27412CE6-3C39-40CA-86B0-E9D4DE96D5BB}" dt="2020-09-29T13:26:16.794" v="531"/>
          <ac:graphicFrameMkLst>
            <pc:docMk/>
            <pc:sldMk cId="3400508807" sldId="279"/>
            <ac:graphicFrameMk id="3" creationId="{00000000-0000-0000-0000-000000000000}"/>
          </ac:graphicFrameMkLst>
        </pc:graphicFrameChg>
        <pc:graphicFrameChg chg="mod modGraphic">
          <ac:chgData name="William Dargan" userId="1384a01586a617c2" providerId="Windows Live" clId="Web-{27412CE6-3C39-40CA-86B0-E9D4DE96D5BB}" dt="2020-09-29T13:25:13.449" v="459"/>
          <ac:graphicFrameMkLst>
            <pc:docMk/>
            <pc:sldMk cId="3400508807" sldId="279"/>
            <ac:graphicFrameMk id="24" creationId="{00000000-0000-0000-0000-000000000000}"/>
          </ac:graphicFrameMkLst>
        </pc:graphicFrameChg>
      </pc:sldChg>
      <pc:sldChg chg="modSp">
        <pc:chgData name="William Dargan" userId="1384a01586a617c2" providerId="Windows Live" clId="Web-{27412CE6-3C39-40CA-86B0-E9D4DE96D5BB}" dt="2020-09-29T13:36:04.559" v="1047"/>
        <pc:sldMkLst>
          <pc:docMk/>
          <pc:sldMk cId="925755834" sldId="280"/>
        </pc:sldMkLst>
        <pc:graphicFrameChg chg="mod modGraphic">
          <ac:chgData name="William Dargan" userId="1384a01586a617c2" providerId="Windows Live" clId="Web-{27412CE6-3C39-40CA-86B0-E9D4DE96D5BB}" dt="2020-09-29T13:28:55.876" v="731"/>
          <ac:graphicFrameMkLst>
            <pc:docMk/>
            <pc:sldMk cId="925755834" sldId="280"/>
            <ac:graphicFrameMk id="3" creationId="{00000000-0000-0000-0000-000000000000}"/>
          </ac:graphicFrameMkLst>
        </pc:graphicFrameChg>
        <pc:graphicFrameChg chg="mod modGraphic">
          <ac:chgData name="William Dargan" userId="1384a01586a617c2" providerId="Windows Live" clId="Web-{27412CE6-3C39-40CA-86B0-E9D4DE96D5BB}" dt="2020-09-29T13:36:04.559" v="1047"/>
          <ac:graphicFrameMkLst>
            <pc:docMk/>
            <pc:sldMk cId="925755834" sldId="280"/>
            <ac:graphicFrameMk id="24" creationId="{00000000-0000-0000-0000-000000000000}"/>
          </ac:graphicFrameMkLst>
        </pc:graphicFrameChg>
      </pc:sldChg>
    </pc:docChg>
  </pc:docChgLst>
  <pc:docChgLst>
    <pc:chgData name="William Dargan" userId="1384a01586a617c2" providerId="Windows Live" clId="Web-{68016D2D-0807-43C2-8F55-51CC257DA9D1}"/>
    <pc:docChg chg="modSld">
      <pc:chgData name="William Dargan" userId="1384a01586a617c2" providerId="Windows Live" clId="Web-{68016D2D-0807-43C2-8F55-51CC257DA9D1}" dt="2020-09-29T13:10:29.706" v="1" actId="1076"/>
      <pc:docMkLst>
        <pc:docMk/>
      </pc:docMkLst>
      <pc:sldChg chg="modSp">
        <pc:chgData name="William Dargan" userId="1384a01586a617c2" providerId="Windows Live" clId="Web-{68016D2D-0807-43C2-8F55-51CC257DA9D1}" dt="2020-09-29T13:10:23.956" v="0" actId="1076"/>
        <pc:sldMkLst>
          <pc:docMk/>
          <pc:sldMk cId="4205920425" sldId="274"/>
        </pc:sldMkLst>
        <pc:spChg chg="mod">
          <ac:chgData name="William Dargan" userId="1384a01586a617c2" providerId="Windows Live" clId="Web-{68016D2D-0807-43C2-8F55-51CC257DA9D1}" dt="2020-09-29T13:10:23.956" v="0" actId="1076"/>
          <ac:spMkLst>
            <pc:docMk/>
            <pc:sldMk cId="4205920425" sldId="274"/>
            <ac:spMk id="26" creationId="{F9C12CF1-9D9F-459E-90E2-74BBEF1F1C6A}"/>
          </ac:spMkLst>
        </pc:spChg>
      </pc:sldChg>
      <pc:sldChg chg="modSp">
        <pc:chgData name="William Dargan" userId="1384a01586a617c2" providerId="Windows Live" clId="Web-{68016D2D-0807-43C2-8F55-51CC257DA9D1}" dt="2020-09-29T13:10:29.706" v="1" actId="1076"/>
        <pc:sldMkLst>
          <pc:docMk/>
          <pc:sldMk cId="1949648157" sldId="275"/>
        </pc:sldMkLst>
        <pc:spChg chg="mod">
          <ac:chgData name="William Dargan" userId="1384a01586a617c2" providerId="Windows Live" clId="Web-{68016D2D-0807-43C2-8F55-51CC257DA9D1}" dt="2020-09-29T13:10:29.706" v="1" actId="1076"/>
          <ac:spMkLst>
            <pc:docMk/>
            <pc:sldMk cId="1949648157" sldId="275"/>
            <ac:spMk id="27" creationId="{145BEA98-2410-4B03-91D1-946881E45966}"/>
          </ac:spMkLst>
        </pc:spChg>
      </pc:sldChg>
    </pc:docChg>
  </pc:docChgLst>
  <pc:docChgLst>
    <pc:chgData name="William Dargan" userId="1384a01586a617c2" providerId="LiveId" clId="{4BDB4014-A7E7-46B5-8777-F1323F1D7ECF}"/>
    <pc:docChg chg="undo custSel modSld">
      <pc:chgData name="William Dargan" userId="1384a01586a617c2" providerId="LiveId" clId="{4BDB4014-A7E7-46B5-8777-F1323F1D7ECF}" dt="2020-09-27T14:30:05.716" v="470" actId="20577"/>
      <pc:docMkLst>
        <pc:docMk/>
      </pc:docMkLst>
      <pc:sldChg chg="addSp modSp mod">
        <pc:chgData name="William Dargan" userId="1384a01586a617c2" providerId="LiveId" clId="{4BDB4014-A7E7-46B5-8777-F1323F1D7ECF}" dt="2020-09-27T14:23:10.313" v="56"/>
        <pc:sldMkLst>
          <pc:docMk/>
          <pc:sldMk cId="1984417219" sldId="261"/>
        </pc:sldMkLst>
        <pc:spChg chg="add mod">
          <ac:chgData name="William Dargan" userId="1384a01586a617c2" providerId="LiveId" clId="{4BDB4014-A7E7-46B5-8777-F1323F1D7ECF}" dt="2020-09-27T14:22:48.891" v="54"/>
          <ac:spMkLst>
            <pc:docMk/>
            <pc:sldMk cId="1984417219" sldId="261"/>
            <ac:spMk id="3" creationId="{7863AFDD-BF14-4EF5-BDB5-0D4A78918386}"/>
          </ac:spMkLst>
        </pc:spChg>
        <pc:spChg chg="add mod">
          <ac:chgData name="William Dargan" userId="1384a01586a617c2" providerId="LiveId" clId="{4BDB4014-A7E7-46B5-8777-F1323F1D7ECF}" dt="2020-09-27T14:23:10.313" v="56"/>
          <ac:spMkLst>
            <pc:docMk/>
            <pc:sldMk cId="1984417219" sldId="261"/>
            <ac:spMk id="7" creationId="{1DFDA74D-21C2-4B31-A63F-62EAC3953A2E}"/>
          </ac:spMkLst>
        </pc:spChg>
        <pc:spChg chg="add mod">
          <ac:chgData name="William Dargan" userId="1384a01586a617c2" providerId="LiveId" clId="{4BDB4014-A7E7-46B5-8777-F1323F1D7ECF}" dt="2020-09-27T14:23:02.536" v="55"/>
          <ac:spMkLst>
            <pc:docMk/>
            <pc:sldMk cId="1984417219" sldId="261"/>
            <ac:spMk id="8" creationId="{535CE4BF-0366-4FAB-BB8C-59ECE091405F}"/>
          </ac:spMkLst>
        </pc:spChg>
        <pc:picChg chg="mod">
          <ac:chgData name="William Dargan" userId="1384a01586a617c2" providerId="LiveId" clId="{4BDB4014-A7E7-46B5-8777-F1323F1D7ECF}" dt="2020-09-27T14:21:04.471" v="28" actId="1076"/>
          <ac:picMkLst>
            <pc:docMk/>
            <pc:sldMk cId="1984417219" sldId="261"/>
            <ac:picMk id="4" creationId="{00000000-0000-0000-0000-000000000000}"/>
          </ac:picMkLst>
        </pc:picChg>
      </pc:sldChg>
      <pc:sldChg chg="addSp modSp mod">
        <pc:chgData name="William Dargan" userId="1384a01586a617c2" providerId="LiveId" clId="{4BDB4014-A7E7-46B5-8777-F1323F1D7ECF}" dt="2020-09-27T14:30:05.716" v="470" actId="20577"/>
        <pc:sldMkLst>
          <pc:docMk/>
          <pc:sldMk cId="236345317" sldId="263"/>
        </pc:sldMkLst>
        <pc:spChg chg="add mod">
          <ac:chgData name="William Dargan" userId="1384a01586a617c2" providerId="LiveId" clId="{4BDB4014-A7E7-46B5-8777-F1323F1D7ECF}" dt="2020-09-27T14:30:05.716" v="470" actId="20577"/>
          <ac:spMkLst>
            <pc:docMk/>
            <pc:sldMk cId="236345317" sldId="263"/>
            <ac:spMk id="7" creationId="{A78578EB-6F41-47B4-9234-F0294E670A6F}"/>
          </ac:spMkLst>
        </pc:spChg>
        <pc:spChg chg="add mod">
          <ac:chgData name="William Dargan" userId="1384a01586a617c2" providerId="LiveId" clId="{4BDB4014-A7E7-46B5-8777-F1323F1D7ECF}" dt="2020-09-27T14:27:42.900" v="212" actId="14100"/>
          <ac:spMkLst>
            <pc:docMk/>
            <pc:sldMk cId="236345317" sldId="263"/>
            <ac:spMk id="8" creationId="{912B97D7-5098-4882-A7C7-040241E18392}"/>
          </ac:spMkLst>
        </pc:spChg>
        <pc:picChg chg="mod">
          <ac:chgData name="William Dargan" userId="1384a01586a617c2" providerId="LiveId" clId="{4BDB4014-A7E7-46B5-8777-F1323F1D7ECF}" dt="2020-09-27T14:27:33.560" v="210" actId="1076"/>
          <ac:picMkLst>
            <pc:docMk/>
            <pc:sldMk cId="236345317" sldId="263"/>
            <ac:picMk id="6" creationId="{00000000-0000-0000-0000-000000000000}"/>
          </ac:picMkLst>
        </pc:picChg>
        <pc:cxnChg chg="add mod">
          <ac:chgData name="William Dargan" userId="1384a01586a617c2" providerId="LiveId" clId="{4BDB4014-A7E7-46B5-8777-F1323F1D7ECF}" dt="2020-09-27T14:27:53.448" v="215" actId="1076"/>
          <ac:cxnSpMkLst>
            <pc:docMk/>
            <pc:sldMk cId="236345317" sldId="263"/>
            <ac:cxnSpMk id="9" creationId="{B556372D-210C-498A-ACAE-A02A33CA21AE}"/>
          </ac:cxnSpMkLst>
        </pc:cxnChg>
      </pc:sldChg>
      <pc:sldChg chg="addSp modSp mod">
        <pc:chgData name="William Dargan" userId="1384a01586a617c2" providerId="LiveId" clId="{4BDB4014-A7E7-46B5-8777-F1323F1D7ECF}" dt="2020-09-27T14:26:57.123" v="205" actId="20577"/>
        <pc:sldMkLst>
          <pc:docMk/>
          <pc:sldMk cId="1788423493" sldId="264"/>
        </pc:sldMkLst>
        <pc:spChg chg="add mod">
          <ac:chgData name="William Dargan" userId="1384a01586a617c2" providerId="LiveId" clId="{4BDB4014-A7E7-46B5-8777-F1323F1D7ECF}" dt="2020-09-27T14:26:57.123" v="205" actId="20577"/>
          <ac:spMkLst>
            <pc:docMk/>
            <pc:sldMk cId="1788423493" sldId="264"/>
            <ac:spMk id="7" creationId="{CC474858-5B86-42D3-B353-45F96F2EA1D0}"/>
          </ac:spMkLst>
        </pc:spChg>
        <pc:spChg chg="add mod">
          <ac:chgData name="William Dargan" userId="1384a01586a617c2" providerId="LiveId" clId="{4BDB4014-A7E7-46B5-8777-F1323F1D7ECF}" dt="2020-09-27T14:24:33.741" v="63" actId="14100"/>
          <ac:spMkLst>
            <pc:docMk/>
            <pc:sldMk cId="1788423493" sldId="264"/>
            <ac:spMk id="8" creationId="{E8FB6958-8809-4671-88B1-F7789DDC9AF0}"/>
          </ac:spMkLst>
        </pc:spChg>
        <pc:cxnChg chg="add mod">
          <ac:chgData name="William Dargan" userId="1384a01586a617c2" providerId="LiveId" clId="{4BDB4014-A7E7-46B5-8777-F1323F1D7ECF}" dt="2020-09-27T14:24:33.741" v="63" actId="14100"/>
          <ac:cxnSpMkLst>
            <pc:docMk/>
            <pc:sldMk cId="1788423493" sldId="264"/>
            <ac:cxnSpMk id="9" creationId="{8A631976-ECE8-4B3C-B55A-7BCBBDA62830}"/>
          </ac:cxnSpMkLst>
        </pc:cxnChg>
      </pc:sldChg>
      <pc:sldChg chg="modSp">
        <pc:chgData name="William Dargan" userId="1384a01586a617c2" providerId="LiveId" clId="{4BDB4014-A7E7-46B5-8777-F1323F1D7ECF}" dt="2020-09-27T14:19:15.999" v="14"/>
        <pc:sldMkLst>
          <pc:docMk/>
          <pc:sldMk cId="3851084564" sldId="270"/>
        </pc:sldMkLst>
        <pc:graphicFrameChg chg="mod">
          <ac:chgData name="William Dargan" userId="1384a01586a617c2" providerId="LiveId" clId="{4BDB4014-A7E7-46B5-8777-F1323F1D7ECF}" dt="2020-09-27T14:19:15.968" v="0"/>
          <ac:graphicFrameMkLst>
            <pc:docMk/>
            <pc:sldMk cId="3851084564" sldId="270"/>
            <ac:graphicFrameMk id="5" creationId="{1A93B170-6205-46C3-9AD9-3936D10A84B9}"/>
          </ac:graphicFrameMkLst>
        </pc:graphicFrameChg>
        <pc:graphicFrameChg chg="mod">
          <ac:chgData name="William Dargan" userId="1384a01586a617c2" providerId="LiveId" clId="{4BDB4014-A7E7-46B5-8777-F1323F1D7ECF}" dt="2020-09-27T14:19:15.968" v="1"/>
          <ac:graphicFrameMkLst>
            <pc:docMk/>
            <pc:sldMk cId="3851084564" sldId="270"/>
            <ac:graphicFrameMk id="6" creationId="{0463D1CE-8E1C-42EC-90DC-3E01B7808CF6}"/>
          </ac:graphicFrameMkLst>
        </pc:graphicFrameChg>
        <pc:graphicFrameChg chg="mod">
          <ac:chgData name="William Dargan" userId="1384a01586a617c2" providerId="LiveId" clId="{4BDB4014-A7E7-46B5-8777-F1323F1D7ECF}" dt="2020-09-27T14:19:15.968" v="2"/>
          <ac:graphicFrameMkLst>
            <pc:docMk/>
            <pc:sldMk cId="3851084564" sldId="270"/>
            <ac:graphicFrameMk id="7" creationId="{95A20C63-65BE-4FCC-989B-5C0B32594305}"/>
          </ac:graphicFrameMkLst>
        </pc:graphicFrameChg>
        <pc:graphicFrameChg chg="mod">
          <ac:chgData name="William Dargan" userId="1384a01586a617c2" providerId="LiveId" clId="{4BDB4014-A7E7-46B5-8777-F1323F1D7ECF}" dt="2020-09-27T14:19:15.983" v="3"/>
          <ac:graphicFrameMkLst>
            <pc:docMk/>
            <pc:sldMk cId="3851084564" sldId="270"/>
            <ac:graphicFrameMk id="8" creationId="{775D58B6-7B72-4DE1-8340-B0A240F56E6F}"/>
          </ac:graphicFrameMkLst>
        </pc:graphicFrameChg>
        <pc:graphicFrameChg chg="mod">
          <ac:chgData name="William Dargan" userId="1384a01586a617c2" providerId="LiveId" clId="{4BDB4014-A7E7-46B5-8777-F1323F1D7ECF}" dt="2020-09-27T14:19:15.983" v="4"/>
          <ac:graphicFrameMkLst>
            <pc:docMk/>
            <pc:sldMk cId="3851084564" sldId="270"/>
            <ac:graphicFrameMk id="9" creationId="{B2C9F10A-8127-4F25-8040-814953F02171}"/>
          </ac:graphicFrameMkLst>
        </pc:graphicFrameChg>
        <pc:graphicFrameChg chg="mod">
          <ac:chgData name="William Dargan" userId="1384a01586a617c2" providerId="LiveId" clId="{4BDB4014-A7E7-46B5-8777-F1323F1D7ECF}" dt="2020-09-27T14:19:15.983" v="5"/>
          <ac:graphicFrameMkLst>
            <pc:docMk/>
            <pc:sldMk cId="3851084564" sldId="270"/>
            <ac:graphicFrameMk id="10" creationId="{E6B40635-6D54-41CF-AA13-C1B46E1CE6C8}"/>
          </ac:graphicFrameMkLst>
        </pc:graphicFrameChg>
        <pc:graphicFrameChg chg="mod">
          <ac:chgData name="William Dargan" userId="1384a01586a617c2" providerId="LiveId" clId="{4BDB4014-A7E7-46B5-8777-F1323F1D7ECF}" dt="2020-09-27T14:19:15.983" v="6"/>
          <ac:graphicFrameMkLst>
            <pc:docMk/>
            <pc:sldMk cId="3851084564" sldId="270"/>
            <ac:graphicFrameMk id="11" creationId="{B137E760-E12A-465C-B46B-BADAD97571C8}"/>
          </ac:graphicFrameMkLst>
        </pc:graphicFrameChg>
        <pc:graphicFrameChg chg="mod">
          <ac:chgData name="William Dargan" userId="1384a01586a617c2" providerId="LiveId" clId="{4BDB4014-A7E7-46B5-8777-F1323F1D7ECF}" dt="2020-09-27T14:19:15.983" v="7"/>
          <ac:graphicFrameMkLst>
            <pc:docMk/>
            <pc:sldMk cId="3851084564" sldId="270"/>
            <ac:graphicFrameMk id="12" creationId="{0DA53C15-B990-47AD-8B14-816BECD982DC}"/>
          </ac:graphicFrameMkLst>
        </pc:graphicFrameChg>
        <pc:graphicFrameChg chg="mod">
          <ac:chgData name="William Dargan" userId="1384a01586a617c2" providerId="LiveId" clId="{4BDB4014-A7E7-46B5-8777-F1323F1D7ECF}" dt="2020-09-27T14:19:15.983" v="8"/>
          <ac:graphicFrameMkLst>
            <pc:docMk/>
            <pc:sldMk cId="3851084564" sldId="270"/>
            <ac:graphicFrameMk id="13" creationId="{AACED8A1-727F-410B-99F7-A573989F1852}"/>
          </ac:graphicFrameMkLst>
        </pc:graphicFrameChg>
        <pc:graphicFrameChg chg="mod">
          <ac:chgData name="William Dargan" userId="1384a01586a617c2" providerId="LiveId" clId="{4BDB4014-A7E7-46B5-8777-F1323F1D7ECF}" dt="2020-09-27T14:19:15.983" v="9"/>
          <ac:graphicFrameMkLst>
            <pc:docMk/>
            <pc:sldMk cId="3851084564" sldId="270"/>
            <ac:graphicFrameMk id="14" creationId="{47AB5EAE-086C-425A-A837-9F787B0904C9}"/>
          </ac:graphicFrameMkLst>
        </pc:graphicFrameChg>
        <pc:graphicFrameChg chg="mod">
          <ac:chgData name="William Dargan" userId="1384a01586a617c2" providerId="LiveId" clId="{4BDB4014-A7E7-46B5-8777-F1323F1D7ECF}" dt="2020-09-27T14:19:15.999" v="10"/>
          <ac:graphicFrameMkLst>
            <pc:docMk/>
            <pc:sldMk cId="3851084564" sldId="270"/>
            <ac:graphicFrameMk id="15" creationId="{9C9DCEE5-9999-4E32-883A-01598FD52432}"/>
          </ac:graphicFrameMkLst>
        </pc:graphicFrameChg>
        <pc:graphicFrameChg chg="mod">
          <ac:chgData name="William Dargan" userId="1384a01586a617c2" providerId="LiveId" clId="{4BDB4014-A7E7-46B5-8777-F1323F1D7ECF}" dt="2020-09-27T14:19:15.999" v="11"/>
          <ac:graphicFrameMkLst>
            <pc:docMk/>
            <pc:sldMk cId="3851084564" sldId="270"/>
            <ac:graphicFrameMk id="16" creationId="{8887AE76-96B4-4DF9-A452-16EC098AE5FD}"/>
          </ac:graphicFrameMkLst>
        </pc:graphicFrameChg>
        <pc:graphicFrameChg chg="mod">
          <ac:chgData name="William Dargan" userId="1384a01586a617c2" providerId="LiveId" clId="{4BDB4014-A7E7-46B5-8777-F1323F1D7ECF}" dt="2020-09-27T14:19:15.999" v="12"/>
          <ac:graphicFrameMkLst>
            <pc:docMk/>
            <pc:sldMk cId="3851084564" sldId="270"/>
            <ac:graphicFrameMk id="17" creationId="{E651D3D1-7E49-47C9-87B8-176A5039A292}"/>
          </ac:graphicFrameMkLst>
        </pc:graphicFrameChg>
        <pc:graphicFrameChg chg="mod">
          <ac:chgData name="William Dargan" userId="1384a01586a617c2" providerId="LiveId" clId="{4BDB4014-A7E7-46B5-8777-F1323F1D7ECF}" dt="2020-09-27T14:19:15.999" v="13"/>
          <ac:graphicFrameMkLst>
            <pc:docMk/>
            <pc:sldMk cId="3851084564" sldId="270"/>
            <ac:graphicFrameMk id="18" creationId="{B530CF37-B747-4DCF-9997-758C0A869995}"/>
          </ac:graphicFrameMkLst>
        </pc:graphicFrameChg>
        <pc:graphicFrameChg chg="mod">
          <ac:chgData name="William Dargan" userId="1384a01586a617c2" providerId="LiveId" clId="{4BDB4014-A7E7-46B5-8777-F1323F1D7ECF}" dt="2020-09-27T14:19:15.999" v="14"/>
          <ac:graphicFrameMkLst>
            <pc:docMk/>
            <pc:sldMk cId="3851084564" sldId="270"/>
            <ac:graphicFrameMk id="19" creationId="{FE221270-EF5B-4CA4-9C8A-7397AC090CDE}"/>
          </ac:graphicFrameMkLst>
        </pc:graphicFrameChg>
      </pc:sldChg>
    </pc:docChg>
  </pc:docChgLst>
</pc:chgInfo>
</file>

<file path=ppt/drawings/_rels/vmlDrawing1.v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image" Target="../media/image11.wmf"/><Relationship Id="rId7" Type="http://schemas.openxmlformats.org/officeDocument/2006/relationships/image" Target="../media/image15.wmf"/><Relationship Id="rId2" Type="http://schemas.openxmlformats.org/officeDocument/2006/relationships/image" Target="../media/image10.wmf"/><Relationship Id="rId1" Type="http://schemas.openxmlformats.org/officeDocument/2006/relationships/image" Target="../media/image9.wmf"/><Relationship Id="rId6" Type="http://schemas.openxmlformats.org/officeDocument/2006/relationships/image" Target="../media/image14.wmf"/><Relationship Id="rId5" Type="http://schemas.openxmlformats.org/officeDocument/2006/relationships/image" Target="../media/image13.wmf"/><Relationship Id="rId4" Type="http://schemas.openxmlformats.org/officeDocument/2006/relationships/image" Target="../media/image1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77D6DC-BEB4-4DF1-8B14-54F62FBE8DAC}" type="datetimeFigureOut">
              <a:rPr lang="en-GB" smtClean="0"/>
              <a:t>29/09/2020</a:t>
            </a:fld>
            <a:endParaRPr lang="en-GB" dirty="0"/>
          </a:p>
        </p:txBody>
      </p:sp>
      <p:sp>
        <p:nvSpPr>
          <p:cNvPr id="4" name="Slide Image Placehold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1BA4FB-BBAB-458E-ACCC-D57659C1B008}" type="slidenum">
              <a:rPr lang="en-GB" smtClean="0"/>
              <a:t>‹#›</a:t>
            </a:fld>
            <a:endParaRPr lang="en-GB" dirty="0"/>
          </a:p>
        </p:txBody>
      </p:sp>
    </p:spTree>
    <p:extLst>
      <p:ext uri="{BB962C8B-B14F-4D97-AF65-F5344CB8AC3E}">
        <p14:creationId xmlns:p14="http://schemas.microsoft.com/office/powerpoint/2010/main" val="1550945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dirty="0"/>
              <a:t>Activity…</a:t>
            </a:r>
          </a:p>
        </p:txBody>
      </p:sp>
      <p:sp>
        <p:nvSpPr>
          <p:cNvPr id="4" name="Slide Number Placeholder 3"/>
          <p:cNvSpPr>
            <a:spLocks noGrp="1"/>
          </p:cNvSpPr>
          <p:nvPr>
            <p:ph type="sldNum" sz="quarter" idx="10"/>
          </p:nvPr>
        </p:nvSpPr>
        <p:spPr/>
        <p:txBody>
          <a:bodyPr/>
          <a:lstStyle/>
          <a:p>
            <a:fld id="{AB1BA4FB-BBAB-458E-ACCC-D57659C1B008}" type="slidenum">
              <a:rPr lang="en-GB" smtClean="0"/>
              <a:t>1</a:t>
            </a:fld>
            <a:endParaRPr lang="en-GB" dirty="0"/>
          </a:p>
        </p:txBody>
      </p:sp>
    </p:spTree>
    <p:extLst>
      <p:ext uri="{BB962C8B-B14F-4D97-AF65-F5344CB8AC3E}">
        <p14:creationId xmlns:p14="http://schemas.microsoft.com/office/powerpoint/2010/main" val="121739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14. Illustrate what happens if the user doubles the amount</a:t>
            </a:r>
            <a:r>
              <a:rPr lang="en-GB" baseline="0" dirty="0"/>
              <a:t> of RAM in the computer.</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15. Explain why this makes the computer significantly faster.</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169F9103-FB09-43B3-B147-AE6F0DED5D18}" type="slidenum">
              <a:rPr lang="en-GB" smtClean="0"/>
              <a:t>10</a:t>
            </a:fld>
            <a:endParaRPr lang="en-GB"/>
          </a:p>
        </p:txBody>
      </p:sp>
    </p:spTree>
    <p:extLst>
      <p:ext uri="{BB962C8B-B14F-4D97-AF65-F5344CB8AC3E}">
        <p14:creationId xmlns:p14="http://schemas.microsoft.com/office/powerpoint/2010/main" val="754046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16. Complete the boxes to explain</a:t>
            </a:r>
            <a:r>
              <a:rPr lang="en-GB" baseline="0" dirty="0"/>
              <a:t> the purpose of secondary storage.</a:t>
            </a:r>
            <a:endParaRPr lang="en-GB" dirty="0"/>
          </a:p>
        </p:txBody>
      </p:sp>
      <p:sp>
        <p:nvSpPr>
          <p:cNvPr id="4" name="Slide Number Placeholder 3"/>
          <p:cNvSpPr>
            <a:spLocks noGrp="1"/>
          </p:cNvSpPr>
          <p:nvPr>
            <p:ph type="sldNum" sz="quarter" idx="10"/>
          </p:nvPr>
        </p:nvSpPr>
        <p:spPr/>
        <p:txBody>
          <a:bodyPr/>
          <a:lstStyle/>
          <a:p>
            <a:fld id="{AB1BA4FB-BBAB-458E-ACCC-D57659C1B008}" type="slidenum">
              <a:rPr lang="en-GB" smtClean="0"/>
              <a:t>11</a:t>
            </a:fld>
            <a:endParaRPr lang="en-GB"/>
          </a:p>
        </p:txBody>
      </p:sp>
    </p:spTree>
    <p:extLst>
      <p:ext uri="{BB962C8B-B14F-4D97-AF65-F5344CB8AC3E}">
        <p14:creationId xmlns:p14="http://schemas.microsoft.com/office/powerpoint/2010/main" val="31949426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17. Create a set of “Top Trump” cards for each of the storage devices.</a:t>
            </a:r>
            <a:r>
              <a:rPr lang="en-GB" baseline="0" dirty="0"/>
              <a:t>  An example is shown for a hard disk.</a:t>
            </a:r>
          </a:p>
          <a:p>
            <a:r>
              <a:rPr lang="en-GB" baseline="0" dirty="0"/>
              <a:t>The number values should indicate the relative performance compared to all the other devices.</a:t>
            </a:r>
          </a:p>
          <a:p>
            <a:r>
              <a:rPr lang="en-GB" baseline="0" dirty="0"/>
              <a:t>Research the typical capacity range for the device on the web.</a:t>
            </a:r>
            <a:endParaRPr lang="en-GB" dirty="0"/>
          </a:p>
          <a:p>
            <a:r>
              <a:rPr lang="en-GB" sz="1000" dirty="0"/>
              <a:t>An</a:t>
            </a:r>
            <a:r>
              <a:rPr lang="en-GB" sz="1000" baseline="0" dirty="0"/>
              <a:t> alternative activity could be to create an illustrated animation, a documentary film or presentation.</a:t>
            </a:r>
            <a:endParaRPr lang="en-GB" sz="1000" dirty="0"/>
          </a:p>
        </p:txBody>
      </p:sp>
      <p:sp>
        <p:nvSpPr>
          <p:cNvPr id="4" name="Slide Number Placeholder 3"/>
          <p:cNvSpPr>
            <a:spLocks noGrp="1"/>
          </p:cNvSpPr>
          <p:nvPr>
            <p:ph type="sldNum" sz="quarter" idx="10"/>
          </p:nvPr>
        </p:nvSpPr>
        <p:spPr/>
        <p:txBody>
          <a:bodyPr/>
          <a:lstStyle/>
          <a:p>
            <a:fld id="{AB1BA4FB-BBAB-458E-ACCC-D57659C1B008}" type="slidenum">
              <a:rPr lang="en-GB" smtClean="0"/>
              <a:t>12</a:t>
            </a:fld>
            <a:endParaRPr lang="en-GB"/>
          </a:p>
        </p:txBody>
      </p:sp>
    </p:spTree>
    <p:extLst>
      <p:ext uri="{BB962C8B-B14F-4D97-AF65-F5344CB8AC3E}">
        <p14:creationId xmlns:p14="http://schemas.microsoft.com/office/powerpoint/2010/main" val="20819222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000" dirty="0"/>
              <a:t>Did you know using a lowercase letter refers to bits, e.g. 34Kb = 34 kilobits, whereas using uppercase letter refers to bytes, e.g. 34KB = 34 kilobytes.  Lowercase (bits) is used for data transmission speeds.  Uppercase (bytes) is used for storage capacity.  This is not important for exams, but thought you’d like to know.</a:t>
            </a:r>
          </a:p>
        </p:txBody>
      </p:sp>
      <p:sp>
        <p:nvSpPr>
          <p:cNvPr id="4" name="Slide Number Placeholder 3"/>
          <p:cNvSpPr>
            <a:spLocks noGrp="1"/>
          </p:cNvSpPr>
          <p:nvPr>
            <p:ph type="sldNum" sz="quarter" idx="10"/>
          </p:nvPr>
        </p:nvSpPr>
        <p:spPr/>
        <p:txBody>
          <a:bodyPr/>
          <a:lstStyle/>
          <a:p>
            <a:fld id="{AB1BA4FB-BBAB-458E-ACCC-D57659C1B008}" type="slidenum">
              <a:rPr lang="en-GB" smtClean="0"/>
              <a:t>13</a:t>
            </a:fld>
            <a:endParaRPr lang="en-GB"/>
          </a:p>
        </p:txBody>
      </p:sp>
    </p:spTree>
    <p:extLst>
      <p:ext uri="{BB962C8B-B14F-4D97-AF65-F5344CB8AC3E}">
        <p14:creationId xmlns:p14="http://schemas.microsoft.com/office/powerpoint/2010/main" val="736618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000" dirty="0"/>
          </a:p>
        </p:txBody>
      </p:sp>
      <p:sp>
        <p:nvSpPr>
          <p:cNvPr id="4" name="Slide Number Placeholder 3"/>
          <p:cNvSpPr>
            <a:spLocks noGrp="1"/>
          </p:cNvSpPr>
          <p:nvPr>
            <p:ph type="sldNum" sz="quarter" idx="10"/>
          </p:nvPr>
        </p:nvSpPr>
        <p:spPr/>
        <p:txBody>
          <a:bodyPr/>
          <a:lstStyle/>
          <a:p>
            <a:fld id="{AB1BA4FB-BBAB-458E-ACCC-D57659C1B008}" type="slidenum">
              <a:rPr lang="en-GB" smtClean="0"/>
              <a:t>14</a:t>
            </a:fld>
            <a:endParaRPr lang="en-GB"/>
          </a:p>
        </p:txBody>
      </p:sp>
    </p:spTree>
    <p:extLst>
      <p:ext uri="{BB962C8B-B14F-4D97-AF65-F5344CB8AC3E}">
        <p14:creationId xmlns:p14="http://schemas.microsoft.com/office/powerpoint/2010/main" val="970554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18. Complete the boxes.</a:t>
            </a:r>
          </a:p>
        </p:txBody>
      </p:sp>
      <p:sp>
        <p:nvSpPr>
          <p:cNvPr id="4" name="Slide Number Placeholder 3"/>
          <p:cNvSpPr>
            <a:spLocks noGrp="1"/>
          </p:cNvSpPr>
          <p:nvPr>
            <p:ph type="sldNum" sz="quarter" idx="10"/>
          </p:nvPr>
        </p:nvSpPr>
        <p:spPr/>
        <p:txBody>
          <a:bodyPr/>
          <a:lstStyle/>
          <a:p>
            <a:fld id="{AB1BA4FB-BBAB-458E-ACCC-D57659C1B008}" type="slidenum">
              <a:rPr lang="en-GB" smtClean="0"/>
              <a:t>15</a:t>
            </a:fld>
            <a:endParaRPr lang="en-GB"/>
          </a:p>
        </p:txBody>
      </p:sp>
    </p:spTree>
    <p:extLst>
      <p:ext uri="{BB962C8B-B14F-4D97-AF65-F5344CB8AC3E}">
        <p14:creationId xmlns:p14="http://schemas.microsoft.com/office/powerpoint/2010/main" val="1664704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19. Complete the boxes.</a:t>
            </a:r>
          </a:p>
        </p:txBody>
      </p:sp>
      <p:sp>
        <p:nvSpPr>
          <p:cNvPr id="4" name="Slide Number Placeholder 3"/>
          <p:cNvSpPr>
            <a:spLocks noGrp="1"/>
          </p:cNvSpPr>
          <p:nvPr>
            <p:ph type="sldNum" sz="quarter" idx="10"/>
          </p:nvPr>
        </p:nvSpPr>
        <p:spPr/>
        <p:txBody>
          <a:bodyPr/>
          <a:lstStyle/>
          <a:p>
            <a:fld id="{AB1BA4FB-BBAB-458E-ACCC-D57659C1B008}" type="slidenum">
              <a:rPr lang="en-GB" smtClean="0"/>
              <a:t>16</a:t>
            </a:fld>
            <a:endParaRPr lang="en-GB"/>
          </a:p>
        </p:txBody>
      </p:sp>
    </p:spTree>
    <p:extLst>
      <p:ext uri="{BB962C8B-B14F-4D97-AF65-F5344CB8AC3E}">
        <p14:creationId xmlns:p14="http://schemas.microsoft.com/office/powerpoint/2010/main" val="19677545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20. Complete the box.</a:t>
            </a:r>
          </a:p>
        </p:txBody>
      </p:sp>
      <p:sp>
        <p:nvSpPr>
          <p:cNvPr id="4" name="Slide Number Placeholder 3"/>
          <p:cNvSpPr>
            <a:spLocks noGrp="1"/>
          </p:cNvSpPr>
          <p:nvPr>
            <p:ph type="sldNum" sz="quarter" idx="10"/>
          </p:nvPr>
        </p:nvSpPr>
        <p:spPr/>
        <p:txBody>
          <a:bodyPr/>
          <a:lstStyle/>
          <a:p>
            <a:fld id="{AB1BA4FB-BBAB-458E-ACCC-D57659C1B008}" type="slidenum">
              <a:rPr lang="en-GB" smtClean="0"/>
              <a:t>17</a:t>
            </a:fld>
            <a:endParaRPr lang="en-GB"/>
          </a:p>
        </p:txBody>
      </p:sp>
    </p:spTree>
    <p:extLst>
      <p:ext uri="{BB962C8B-B14F-4D97-AF65-F5344CB8AC3E}">
        <p14:creationId xmlns:p14="http://schemas.microsoft.com/office/powerpoint/2010/main" val="1634206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B1BA4FB-BBAB-458E-ACCC-D57659C1B008}" type="slidenum">
              <a:rPr lang="en-GB" smtClean="0"/>
              <a:t>18</a:t>
            </a:fld>
            <a:endParaRPr lang="en-GB" dirty="0"/>
          </a:p>
        </p:txBody>
      </p:sp>
    </p:spTree>
    <p:extLst>
      <p:ext uri="{BB962C8B-B14F-4D97-AF65-F5344CB8AC3E}">
        <p14:creationId xmlns:p14="http://schemas.microsoft.com/office/powerpoint/2010/main" val="25108302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B1BA4FB-BBAB-458E-ACCC-D57659C1B008}" type="slidenum">
              <a:rPr lang="en-GB" smtClean="0"/>
              <a:t>19</a:t>
            </a:fld>
            <a:endParaRPr lang="en-GB" dirty="0"/>
          </a:p>
        </p:txBody>
      </p:sp>
    </p:spTree>
    <p:extLst>
      <p:ext uri="{BB962C8B-B14F-4D97-AF65-F5344CB8AC3E}">
        <p14:creationId xmlns:p14="http://schemas.microsoft.com/office/powerpoint/2010/main" val="793773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baseline="0" dirty="0"/>
              <a:t>Identify and label the key components: CPU, ROM, RAM, BIOS, and draw a thick bordered box around them.  (It doesn’t matter if you are not sure, just use a component that looks about right!)</a:t>
            </a:r>
          </a:p>
          <a:p>
            <a:pPr marL="228600" indent="-228600">
              <a:buAutoNum type="arabicPeriod"/>
            </a:pPr>
            <a:r>
              <a:rPr lang="en-GB" baseline="0" dirty="0"/>
              <a:t>Create a hyperlink from your label to the appropriate slide in this presentation. E.g. the link to ROM should be to slide 5.</a:t>
            </a:r>
          </a:p>
          <a:p>
            <a:endParaRPr lang="en-GB" baseline="0" dirty="0"/>
          </a:p>
          <a:p>
            <a:r>
              <a:rPr lang="en-GB" sz="1050" baseline="0" dirty="0"/>
              <a:t>Credit: image from Jonathan Zander, CC BY-SA 3.0, https://commons.wikimedia.org/w/index.php?curid=4994025</a:t>
            </a:r>
          </a:p>
        </p:txBody>
      </p:sp>
      <p:sp>
        <p:nvSpPr>
          <p:cNvPr id="4" name="Slide Number Placeholder 3"/>
          <p:cNvSpPr>
            <a:spLocks noGrp="1"/>
          </p:cNvSpPr>
          <p:nvPr>
            <p:ph type="sldNum" sz="quarter" idx="10"/>
          </p:nvPr>
        </p:nvSpPr>
        <p:spPr/>
        <p:txBody>
          <a:bodyPr/>
          <a:lstStyle/>
          <a:p>
            <a:fld id="{AB1BA4FB-BBAB-458E-ACCC-D57659C1B008}" type="slidenum">
              <a:rPr lang="en-GB" smtClean="0"/>
              <a:t>2</a:t>
            </a:fld>
            <a:endParaRPr lang="en-GB"/>
          </a:p>
        </p:txBody>
      </p:sp>
    </p:spTree>
    <p:extLst>
      <p:ext uri="{BB962C8B-B14F-4D97-AF65-F5344CB8AC3E}">
        <p14:creationId xmlns:p14="http://schemas.microsoft.com/office/powerpoint/2010/main" val="3357266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There is nothing to do on this slide.  It is here to show you the detail that is required in the next few slides.</a:t>
            </a:r>
          </a:p>
        </p:txBody>
      </p:sp>
      <p:sp>
        <p:nvSpPr>
          <p:cNvPr id="4" name="Slide Number Placeholder 3"/>
          <p:cNvSpPr>
            <a:spLocks noGrp="1"/>
          </p:cNvSpPr>
          <p:nvPr>
            <p:ph type="sldNum" sz="quarter" idx="10"/>
          </p:nvPr>
        </p:nvSpPr>
        <p:spPr/>
        <p:txBody>
          <a:bodyPr/>
          <a:lstStyle/>
          <a:p>
            <a:fld id="{AB1BA4FB-BBAB-458E-ACCC-D57659C1B008}" type="slidenum">
              <a:rPr lang="en-GB" smtClean="0"/>
              <a:t>3</a:t>
            </a:fld>
            <a:endParaRPr lang="en-GB"/>
          </a:p>
        </p:txBody>
      </p:sp>
    </p:spTree>
    <p:extLst>
      <p:ext uri="{BB962C8B-B14F-4D97-AF65-F5344CB8AC3E}">
        <p14:creationId xmlns:p14="http://schemas.microsoft.com/office/powerpoint/2010/main" val="1196778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3. Using the example shown on the ‘CPU’ slide as a guide, draw a box around the component, and insert a text box to write your notes…</a:t>
            </a:r>
          </a:p>
          <a:p>
            <a:r>
              <a:rPr lang="en-GB" baseline="0" dirty="0"/>
              <a:t>4. Use the following headings to explain this component: Name (write the full name of the component), Purpose, Volatile or Non-volatile (explain what this means), Read or Read/Write.</a:t>
            </a:r>
          </a:p>
        </p:txBody>
      </p:sp>
      <p:sp>
        <p:nvSpPr>
          <p:cNvPr id="4" name="Slide Number Placeholder 3"/>
          <p:cNvSpPr>
            <a:spLocks noGrp="1"/>
          </p:cNvSpPr>
          <p:nvPr>
            <p:ph type="sldNum" sz="quarter" idx="10"/>
          </p:nvPr>
        </p:nvSpPr>
        <p:spPr/>
        <p:txBody>
          <a:bodyPr/>
          <a:lstStyle/>
          <a:p>
            <a:fld id="{AB1BA4FB-BBAB-458E-ACCC-D57659C1B008}" type="slidenum">
              <a:rPr lang="en-GB" smtClean="0"/>
              <a:t>4</a:t>
            </a:fld>
            <a:endParaRPr lang="en-GB"/>
          </a:p>
        </p:txBody>
      </p:sp>
    </p:spTree>
    <p:extLst>
      <p:ext uri="{BB962C8B-B14F-4D97-AF65-F5344CB8AC3E}">
        <p14:creationId xmlns:p14="http://schemas.microsoft.com/office/powerpoint/2010/main" val="1311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5. Draw a box around the component, and insert a text box to write your notes…</a:t>
            </a:r>
          </a:p>
          <a:p>
            <a:r>
              <a:rPr lang="en-GB" baseline="0" dirty="0"/>
              <a:t>6. Use the following headings to explain this component: Name (write the full name of the component), Purpose, Volatile or Non-volatile (explain what this means), Read or Read/Write.</a:t>
            </a:r>
          </a:p>
          <a:p>
            <a:r>
              <a:rPr lang="en-GB" baseline="0" dirty="0"/>
              <a:t>7. How else can ROM be used in computer systems? E.g. games cartridges.  Include some examples.</a:t>
            </a:r>
          </a:p>
          <a:p>
            <a:endParaRPr lang="en-GB" baseline="0" dirty="0"/>
          </a:p>
        </p:txBody>
      </p:sp>
      <p:sp>
        <p:nvSpPr>
          <p:cNvPr id="4" name="Slide Number Placeholder 3"/>
          <p:cNvSpPr>
            <a:spLocks noGrp="1"/>
          </p:cNvSpPr>
          <p:nvPr>
            <p:ph type="sldNum" sz="quarter" idx="10"/>
          </p:nvPr>
        </p:nvSpPr>
        <p:spPr/>
        <p:txBody>
          <a:bodyPr/>
          <a:lstStyle/>
          <a:p>
            <a:fld id="{AB1BA4FB-BBAB-458E-ACCC-D57659C1B008}" type="slidenum">
              <a:rPr lang="en-GB" smtClean="0"/>
              <a:t>5</a:t>
            </a:fld>
            <a:endParaRPr lang="en-GB"/>
          </a:p>
        </p:txBody>
      </p:sp>
    </p:spTree>
    <p:extLst>
      <p:ext uri="{BB962C8B-B14F-4D97-AF65-F5344CB8AC3E}">
        <p14:creationId xmlns:p14="http://schemas.microsoft.com/office/powerpoint/2010/main" val="1694772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8. Complete the boxes to explain</a:t>
            </a:r>
            <a:r>
              <a:rPr lang="en-GB" baseline="0" dirty="0"/>
              <a:t> the purpose of virtual memory.</a:t>
            </a:r>
            <a:endParaRPr lang="en-GB" dirty="0"/>
          </a:p>
        </p:txBody>
      </p:sp>
      <p:sp>
        <p:nvSpPr>
          <p:cNvPr id="4" name="Slide Number Placeholder 3"/>
          <p:cNvSpPr>
            <a:spLocks noGrp="1"/>
          </p:cNvSpPr>
          <p:nvPr>
            <p:ph type="sldNum" sz="quarter" idx="10"/>
          </p:nvPr>
        </p:nvSpPr>
        <p:spPr/>
        <p:txBody>
          <a:bodyPr/>
          <a:lstStyle/>
          <a:p>
            <a:fld id="{AB1BA4FB-BBAB-458E-ACCC-D57659C1B008}" type="slidenum">
              <a:rPr lang="en-GB" smtClean="0"/>
              <a:t>6</a:t>
            </a:fld>
            <a:endParaRPr lang="en-GB"/>
          </a:p>
        </p:txBody>
      </p:sp>
    </p:spTree>
    <p:extLst>
      <p:ext uri="{BB962C8B-B14F-4D97-AF65-F5344CB8AC3E}">
        <p14:creationId xmlns:p14="http://schemas.microsoft.com/office/powerpoint/2010/main" val="3194942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9. By</a:t>
            </a:r>
            <a:r>
              <a:rPr lang="en-GB" baseline="0" dirty="0"/>
              <a:t> </a:t>
            </a:r>
            <a:r>
              <a:rPr lang="en-GB" b="1" baseline="0" dirty="0"/>
              <a:t>copying</a:t>
            </a:r>
            <a:r>
              <a:rPr lang="en-GB" baseline="0" dirty="0"/>
              <a:t> the appropriate boxes from the hard disk into the memory, show how the memory is used in this scenario: a</a:t>
            </a:r>
            <a:r>
              <a:rPr lang="en-GB" sz="1200" dirty="0">
                <a:latin typeface="Gabriola" pitchFamily="82" charset="0"/>
              </a:rPr>
              <a:t> user has Windows</a:t>
            </a:r>
            <a:r>
              <a:rPr lang="en-GB" sz="1200" baseline="0" dirty="0">
                <a:latin typeface="Gabriola" pitchFamily="82" charset="0"/>
              </a:rPr>
              <a:t> and </a:t>
            </a:r>
            <a:r>
              <a:rPr lang="en-GB" sz="1200" dirty="0">
                <a:latin typeface="Gabriola" pitchFamily="82" charset="0"/>
              </a:rPr>
              <a:t>PowerPoint open.</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aseline="0" dirty="0">
                <a:latin typeface="Gabriola" pitchFamily="82" charset="0"/>
              </a:rPr>
              <a:t>10. Explain the problem of trying to put Photoshop in the memory space too.</a:t>
            </a:r>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169F9103-FB09-43B3-B147-AE6F0DED5D18}" type="slidenum">
              <a:rPr lang="en-GB" smtClean="0"/>
              <a:t>7</a:t>
            </a:fld>
            <a:endParaRPr lang="en-GB"/>
          </a:p>
        </p:txBody>
      </p:sp>
    </p:spTree>
    <p:extLst>
      <p:ext uri="{BB962C8B-B14F-4D97-AF65-F5344CB8AC3E}">
        <p14:creationId xmlns:p14="http://schemas.microsoft.com/office/powerpoint/2010/main" val="1278996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11. Show how the problem can be resolved</a:t>
            </a:r>
            <a:r>
              <a:rPr lang="en-GB" baseline="0" dirty="0"/>
              <a:t> by using virtual memory.</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12. Explain what has happened.</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169F9103-FB09-43B3-B147-AE6F0DED5D18}" type="slidenum">
              <a:rPr lang="en-GB" smtClean="0"/>
              <a:t>8</a:t>
            </a:fld>
            <a:endParaRPr lang="en-GB"/>
          </a:p>
        </p:txBody>
      </p:sp>
    </p:spTree>
    <p:extLst>
      <p:ext uri="{BB962C8B-B14F-4D97-AF65-F5344CB8AC3E}">
        <p14:creationId xmlns:p14="http://schemas.microsoft.com/office/powerpoint/2010/main" val="1544064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13. Explain and illustrate what happens when</a:t>
            </a:r>
            <a:r>
              <a:rPr lang="en-GB" baseline="0" dirty="0"/>
              <a:t> a program in virtual memory is needed again by the CPU.</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169F9103-FB09-43B3-B147-AE6F0DED5D18}" type="slidenum">
              <a:rPr lang="en-GB" smtClean="0"/>
              <a:t>9</a:t>
            </a:fld>
            <a:endParaRPr lang="en-GB"/>
          </a:p>
        </p:txBody>
      </p:sp>
    </p:spTree>
    <p:extLst>
      <p:ext uri="{BB962C8B-B14F-4D97-AF65-F5344CB8AC3E}">
        <p14:creationId xmlns:p14="http://schemas.microsoft.com/office/powerpoint/2010/main" val="131267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820737"/>
          </a:xfrm>
        </p:spPr>
        <p:txBody>
          <a:bodyPr anchor="t" anchorCtr="0"/>
          <a:lstStyle>
            <a:lvl1pPr algn="ctr">
              <a:defRPr sz="4000"/>
            </a:lvl1pPr>
          </a:lstStyle>
          <a:p>
            <a:r>
              <a:rPr lang="en-US" dirty="0"/>
              <a:t>Click to edit Master title style</a:t>
            </a:r>
          </a:p>
        </p:txBody>
      </p:sp>
      <p:sp>
        <p:nvSpPr>
          <p:cNvPr id="3" name="Subtitle 2"/>
          <p:cNvSpPr>
            <a:spLocks noGrp="1"/>
          </p:cNvSpPr>
          <p:nvPr>
            <p:ph type="subTitle" idx="1"/>
          </p:nvPr>
        </p:nvSpPr>
        <p:spPr>
          <a:xfrm>
            <a:off x="1238250" y="22431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681038" y="6356352"/>
            <a:ext cx="2228850" cy="365125"/>
          </a:xfrm>
          <a:prstGeom prst="rect">
            <a:avLst/>
          </a:prstGeom>
        </p:spPr>
        <p:txBody>
          <a:bodyPr/>
          <a:lstStyle/>
          <a:p>
            <a:fld id="{69B43921-457F-42D7-9A5E-1FB398760551}" type="datetimeFigureOut">
              <a:rPr lang="en-GB" smtClean="0"/>
              <a:t>29/09/2020</a:t>
            </a:fld>
            <a:endParaRPr lang="en-GB" dirty="0"/>
          </a:p>
        </p:txBody>
      </p:sp>
      <p:sp>
        <p:nvSpPr>
          <p:cNvPr id="5" name="Footer Placeholder 4"/>
          <p:cNvSpPr>
            <a:spLocks noGrp="1"/>
          </p:cNvSpPr>
          <p:nvPr>
            <p:ph type="ftr" sz="quarter" idx="11"/>
          </p:nvPr>
        </p:nvSpPr>
        <p:spPr>
          <a:xfrm>
            <a:off x="3281363" y="6356352"/>
            <a:ext cx="3343275" cy="365125"/>
          </a:xfrm>
          <a:prstGeom prst="rect">
            <a:avLst/>
          </a:prstGeom>
        </p:spPr>
        <p:txBody>
          <a:bodyPr/>
          <a:lstStyle/>
          <a:p>
            <a:endParaRPr lang="en-GB" dirty="0"/>
          </a:p>
        </p:txBody>
      </p:sp>
      <p:sp>
        <p:nvSpPr>
          <p:cNvPr id="6" name="Slide Number Placeholder 5"/>
          <p:cNvSpPr>
            <a:spLocks noGrp="1"/>
          </p:cNvSpPr>
          <p:nvPr>
            <p:ph type="sldNum" sz="quarter" idx="12"/>
          </p:nvPr>
        </p:nvSpPr>
        <p:spPr>
          <a:xfrm>
            <a:off x="6996113" y="6356352"/>
            <a:ext cx="2228850" cy="365125"/>
          </a:xfrm>
          <a:prstGeom prst="rect">
            <a:avLst/>
          </a:prstGeom>
        </p:spPr>
        <p:txBody>
          <a:bodyPr/>
          <a:lstStyle/>
          <a:p>
            <a:fld id="{F01C0A8E-E8C2-469C-905E-C6857145D775}" type="slidenum">
              <a:rPr lang="en-GB" smtClean="0"/>
              <a:t>‹#›</a:t>
            </a:fld>
            <a:endParaRPr lang="en-GB" dirty="0"/>
          </a:p>
        </p:txBody>
      </p:sp>
    </p:spTree>
    <p:extLst>
      <p:ext uri="{BB962C8B-B14F-4D97-AF65-F5344CB8AC3E}">
        <p14:creationId xmlns:p14="http://schemas.microsoft.com/office/powerpoint/2010/main" val="402220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1038" y="6356352"/>
            <a:ext cx="2228850" cy="365125"/>
          </a:xfrm>
          <a:prstGeom prst="rect">
            <a:avLst/>
          </a:prstGeom>
        </p:spPr>
        <p:txBody>
          <a:bodyPr/>
          <a:lstStyle/>
          <a:p>
            <a:fld id="{69B43921-457F-42D7-9A5E-1FB398760551}" type="datetimeFigureOut">
              <a:rPr lang="en-GB" smtClean="0"/>
              <a:t>29/09/2020</a:t>
            </a:fld>
            <a:endParaRPr lang="en-GB" dirty="0"/>
          </a:p>
        </p:txBody>
      </p:sp>
      <p:sp>
        <p:nvSpPr>
          <p:cNvPr id="5" name="Footer Placeholder 4"/>
          <p:cNvSpPr>
            <a:spLocks noGrp="1"/>
          </p:cNvSpPr>
          <p:nvPr>
            <p:ph type="ftr" sz="quarter" idx="11"/>
          </p:nvPr>
        </p:nvSpPr>
        <p:spPr>
          <a:xfrm>
            <a:off x="3281363" y="6356352"/>
            <a:ext cx="3343275" cy="365125"/>
          </a:xfrm>
          <a:prstGeom prst="rect">
            <a:avLst/>
          </a:prstGeom>
        </p:spPr>
        <p:txBody>
          <a:bodyPr/>
          <a:lstStyle/>
          <a:p>
            <a:endParaRPr lang="en-GB" dirty="0"/>
          </a:p>
        </p:txBody>
      </p:sp>
      <p:sp>
        <p:nvSpPr>
          <p:cNvPr id="6" name="Slide Number Placeholder 5"/>
          <p:cNvSpPr>
            <a:spLocks noGrp="1"/>
          </p:cNvSpPr>
          <p:nvPr>
            <p:ph type="sldNum" sz="quarter" idx="12"/>
          </p:nvPr>
        </p:nvSpPr>
        <p:spPr>
          <a:xfrm>
            <a:off x="6996113" y="6356352"/>
            <a:ext cx="2228850" cy="365125"/>
          </a:xfrm>
          <a:prstGeom prst="rect">
            <a:avLst/>
          </a:prstGeom>
        </p:spPr>
        <p:txBody>
          <a:bodyPr/>
          <a:lstStyle/>
          <a:p>
            <a:fld id="{F01C0A8E-E8C2-469C-905E-C6857145D775}" type="slidenum">
              <a:rPr lang="en-GB" smtClean="0"/>
              <a:t>‹#›</a:t>
            </a:fld>
            <a:endParaRPr lang="en-GB" dirty="0"/>
          </a:p>
        </p:txBody>
      </p:sp>
    </p:spTree>
    <p:extLst>
      <p:ext uri="{BB962C8B-B14F-4D97-AF65-F5344CB8AC3E}">
        <p14:creationId xmlns:p14="http://schemas.microsoft.com/office/powerpoint/2010/main" val="2512493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1038" y="6356352"/>
            <a:ext cx="2228850" cy="365125"/>
          </a:xfrm>
          <a:prstGeom prst="rect">
            <a:avLst/>
          </a:prstGeom>
        </p:spPr>
        <p:txBody>
          <a:bodyPr/>
          <a:lstStyle/>
          <a:p>
            <a:fld id="{69B43921-457F-42D7-9A5E-1FB398760551}" type="datetimeFigureOut">
              <a:rPr lang="en-GB" smtClean="0"/>
              <a:t>29/09/2020</a:t>
            </a:fld>
            <a:endParaRPr lang="en-GB" dirty="0"/>
          </a:p>
        </p:txBody>
      </p:sp>
      <p:sp>
        <p:nvSpPr>
          <p:cNvPr id="5" name="Footer Placeholder 4"/>
          <p:cNvSpPr>
            <a:spLocks noGrp="1"/>
          </p:cNvSpPr>
          <p:nvPr>
            <p:ph type="ftr" sz="quarter" idx="11"/>
          </p:nvPr>
        </p:nvSpPr>
        <p:spPr>
          <a:xfrm>
            <a:off x="3281363" y="6356352"/>
            <a:ext cx="3343275" cy="365125"/>
          </a:xfrm>
          <a:prstGeom prst="rect">
            <a:avLst/>
          </a:prstGeom>
        </p:spPr>
        <p:txBody>
          <a:bodyPr/>
          <a:lstStyle/>
          <a:p>
            <a:endParaRPr lang="en-GB" dirty="0"/>
          </a:p>
        </p:txBody>
      </p:sp>
      <p:sp>
        <p:nvSpPr>
          <p:cNvPr id="6" name="Slide Number Placeholder 5"/>
          <p:cNvSpPr>
            <a:spLocks noGrp="1"/>
          </p:cNvSpPr>
          <p:nvPr>
            <p:ph type="sldNum" sz="quarter" idx="12"/>
          </p:nvPr>
        </p:nvSpPr>
        <p:spPr>
          <a:xfrm>
            <a:off x="6996113" y="6356352"/>
            <a:ext cx="2228850" cy="365125"/>
          </a:xfrm>
          <a:prstGeom prst="rect">
            <a:avLst/>
          </a:prstGeom>
        </p:spPr>
        <p:txBody>
          <a:bodyPr/>
          <a:lstStyle/>
          <a:p>
            <a:fld id="{F01C0A8E-E8C2-469C-905E-C6857145D775}" type="slidenum">
              <a:rPr lang="en-GB" smtClean="0"/>
              <a:t>‹#›</a:t>
            </a:fld>
            <a:endParaRPr lang="en-GB" dirty="0"/>
          </a:p>
        </p:txBody>
      </p:sp>
    </p:spTree>
    <p:extLst>
      <p:ext uri="{BB962C8B-B14F-4D97-AF65-F5344CB8AC3E}">
        <p14:creationId xmlns:p14="http://schemas.microsoft.com/office/powerpoint/2010/main" val="3843925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1038" y="6356352"/>
            <a:ext cx="2228850" cy="365125"/>
          </a:xfrm>
          <a:prstGeom prst="rect">
            <a:avLst/>
          </a:prstGeom>
        </p:spPr>
        <p:txBody>
          <a:bodyPr/>
          <a:lstStyle/>
          <a:p>
            <a:fld id="{69B43921-457F-42D7-9A5E-1FB398760551}" type="datetimeFigureOut">
              <a:rPr lang="en-GB" smtClean="0"/>
              <a:t>29/09/2020</a:t>
            </a:fld>
            <a:endParaRPr lang="en-GB" dirty="0"/>
          </a:p>
        </p:txBody>
      </p:sp>
      <p:sp>
        <p:nvSpPr>
          <p:cNvPr id="5" name="Footer Placeholder 4"/>
          <p:cNvSpPr>
            <a:spLocks noGrp="1"/>
          </p:cNvSpPr>
          <p:nvPr>
            <p:ph type="ftr" sz="quarter" idx="11"/>
          </p:nvPr>
        </p:nvSpPr>
        <p:spPr>
          <a:xfrm>
            <a:off x="3281363" y="6356352"/>
            <a:ext cx="3343275" cy="365125"/>
          </a:xfrm>
          <a:prstGeom prst="rect">
            <a:avLst/>
          </a:prstGeom>
        </p:spPr>
        <p:txBody>
          <a:bodyPr/>
          <a:lstStyle/>
          <a:p>
            <a:endParaRPr lang="en-GB" dirty="0"/>
          </a:p>
        </p:txBody>
      </p:sp>
      <p:sp>
        <p:nvSpPr>
          <p:cNvPr id="6" name="Slide Number Placeholder 5"/>
          <p:cNvSpPr>
            <a:spLocks noGrp="1"/>
          </p:cNvSpPr>
          <p:nvPr>
            <p:ph type="sldNum" sz="quarter" idx="12"/>
          </p:nvPr>
        </p:nvSpPr>
        <p:spPr>
          <a:xfrm>
            <a:off x="6996113" y="6356352"/>
            <a:ext cx="2228850" cy="365125"/>
          </a:xfrm>
          <a:prstGeom prst="rect">
            <a:avLst/>
          </a:prstGeom>
        </p:spPr>
        <p:txBody>
          <a:bodyPr/>
          <a:lstStyle/>
          <a:p>
            <a:fld id="{F01C0A8E-E8C2-469C-905E-C6857145D775}" type="slidenum">
              <a:rPr lang="en-GB" smtClean="0"/>
              <a:t>‹#›</a:t>
            </a:fld>
            <a:endParaRPr lang="en-GB" dirty="0"/>
          </a:p>
        </p:txBody>
      </p:sp>
    </p:spTree>
    <p:extLst>
      <p:ext uri="{BB962C8B-B14F-4D97-AF65-F5344CB8AC3E}">
        <p14:creationId xmlns:p14="http://schemas.microsoft.com/office/powerpoint/2010/main" val="870833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81038" y="6356352"/>
            <a:ext cx="2228850" cy="365125"/>
          </a:xfrm>
          <a:prstGeom prst="rect">
            <a:avLst/>
          </a:prstGeom>
        </p:spPr>
        <p:txBody>
          <a:bodyPr/>
          <a:lstStyle/>
          <a:p>
            <a:fld id="{69B43921-457F-42D7-9A5E-1FB398760551}" type="datetimeFigureOut">
              <a:rPr lang="en-GB" smtClean="0"/>
              <a:t>29/09/2020</a:t>
            </a:fld>
            <a:endParaRPr lang="en-GB" dirty="0"/>
          </a:p>
        </p:txBody>
      </p:sp>
      <p:sp>
        <p:nvSpPr>
          <p:cNvPr id="5" name="Footer Placeholder 4"/>
          <p:cNvSpPr>
            <a:spLocks noGrp="1"/>
          </p:cNvSpPr>
          <p:nvPr>
            <p:ph type="ftr" sz="quarter" idx="11"/>
          </p:nvPr>
        </p:nvSpPr>
        <p:spPr>
          <a:xfrm>
            <a:off x="3281363" y="6356352"/>
            <a:ext cx="3343275" cy="365125"/>
          </a:xfrm>
          <a:prstGeom prst="rect">
            <a:avLst/>
          </a:prstGeom>
        </p:spPr>
        <p:txBody>
          <a:bodyPr/>
          <a:lstStyle/>
          <a:p>
            <a:endParaRPr lang="en-GB" dirty="0"/>
          </a:p>
        </p:txBody>
      </p:sp>
      <p:sp>
        <p:nvSpPr>
          <p:cNvPr id="6" name="Slide Number Placeholder 5"/>
          <p:cNvSpPr>
            <a:spLocks noGrp="1"/>
          </p:cNvSpPr>
          <p:nvPr>
            <p:ph type="sldNum" sz="quarter" idx="12"/>
          </p:nvPr>
        </p:nvSpPr>
        <p:spPr>
          <a:xfrm>
            <a:off x="6996113" y="6356352"/>
            <a:ext cx="2228850" cy="365125"/>
          </a:xfrm>
          <a:prstGeom prst="rect">
            <a:avLst/>
          </a:prstGeom>
        </p:spPr>
        <p:txBody>
          <a:bodyPr/>
          <a:lstStyle/>
          <a:p>
            <a:fld id="{F01C0A8E-E8C2-469C-905E-C6857145D775}" type="slidenum">
              <a:rPr lang="en-GB" smtClean="0"/>
              <a:t>‹#›</a:t>
            </a:fld>
            <a:endParaRPr lang="en-GB" dirty="0"/>
          </a:p>
        </p:txBody>
      </p:sp>
    </p:spTree>
    <p:extLst>
      <p:ext uri="{BB962C8B-B14F-4D97-AF65-F5344CB8AC3E}">
        <p14:creationId xmlns:p14="http://schemas.microsoft.com/office/powerpoint/2010/main" val="2653523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81038" y="6356352"/>
            <a:ext cx="2228850" cy="365125"/>
          </a:xfrm>
          <a:prstGeom prst="rect">
            <a:avLst/>
          </a:prstGeom>
        </p:spPr>
        <p:txBody>
          <a:bodyPr/>
          <a:lstStyle/>
          <a:p>
            <a:fld id="{69B43921-457F-42D7-9A5E-1FB398760551}" type="datetimeFigureOut">
              <a:rPr lang="en-GB" smtClean="0"/>
              <a:t>29/09/2020</a:t>
            </a:fld>
            <a:endParaRPr lang="en-GB" dirty="0"/>
          </a:p>
        </p:txBody>
      </p:sp>
      <p:sp>
        <p:nvSpPr>
          <p:cNvPr id="6" name="Footer Placeholder 5"/>
          <p:cNvSpPr>
            <a:spLocks noGrp="1"/>
          </p:cNvSpPr>
          <p:nvPr>
            <p:ph type="ftr" sz="quarter" idx="11"/>
          </p:nvPr>
        </p:nvSpPr>
        <p:spPr>
          <a:xfrm>
            <a:off x="3281363" y="6356352"/>
            <a:ext cx="3343275" cy="365125"/>
          </a:xfrm>
          <a:prstGeom prst="rect">
            <a:avLst/>
          </a:prstGeom>
        </p:spPr>
        <p:txBody>
          <a:bodyPr/>
          <a:lstStyle/>
          <a:p>
            <a:endParaRPr lang="en-GB" dirty="0"/>
          </a:p>
        </p:txBody>
      </p:sp>
      <p:sp>
        <p:nvSpPr>
          <p:cNvPr id="7" name="Slide Number Placeholder 6"/>
          <p:cNvSpPr>
            <a:spLocks noGrp="1"/>
          </p:cNvSpPr>
          <p:nvPr>
            <p:ph type="sldNum" sz="quarter" idx="12"/>
          </p:nvPr>
        </p:nvSpPr>
        <p:spPr>
          <a:xfrm>
            <a:off x="6996113" y="6356352"/>
            <a:ext cx="2228850" cy="365125"/>
          </a:xfrm>
          <a:prstGeom prst="rect">
            <a:avLst/>
          </a:prstGeom>
        </p:spPr>
        <p:txBody>
          <a:bodyPr/>
          <a:lstStyle/>
          <a:p>
            <a:fld id="{F01C0A8E-E8C2-469C-905E-C6857145D775}" type="slidenum">
              <a:rPr lang="en-GB" smtClean="0"/>
              <a:t>‹#›</a:t>
            </a:fld>
            <a:endParaRPr lang="en-GB" dirty="0"/>
          </a:p>
        </p:txBody>
      </p:sp>
    </p:spTree>
    <p:extLst>
      <p:ext uri="{BB962C8B-B14F-4D97-AF65-F5344CB8AC3E}">
        <p14:creationId xmlns:p14="http://schemas.microsoft.com/office/powerpoint/2010/main" val="1125463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1038" y="6356352"/>
            <a:ext cx="2228850" cy="365125"/>
          </a:xfrm>
          <a:prstGeom prst="rect">
            <a:avLst/>
          </a:prstGeom>
        </p:spPr>
        <p:txBody>
          <a:bodyPr/>
          <a:lstStyle/>
          <a:p>
            <a:fld id="{69B43921-457F-42D7-9A5E-1FB398760551}" type="datetimeFigureOut">
              <a:rPr lang="en-GB" smtClean="0"/>
              <a:t>29/09/2020</a:t>
            </a:fld>
            <a:endParaRPr lang="en-GB" dirty="0"/>
          </a:p>
        </p:txBody>
      </p:sp>
      <p:sp>
        <p:nvSpPr>
          <p:cNvPr id="8" name="Footer Placeholder 7"/>
          <p:cNvSpPr>
            <a:spLocks noGrp="1"/>
          </p:cNvSpPr>
          <p:nvPr>
            <p:ph type="ftr" sz="quarter" idx="11"/>
          </p:nvPr>
        </p:nvSpPr>
        <p:spPr>
          <a:xfrm>
            <a:off x="3281363" y="6356352"/>
            <a:ext cx="3343275" cy="365125"/>
          </a:xfrm>
          <a:prstGeom prst="rect">
            <a:avLst/>
          </a:prstGeom>
        </p:spPr>
        <p:txBody>
          <a:bodyPr/>
          <a:lstStyle/>
          <a:p>
            <a:endParaRPr lang="en-GB" dirty="0"/>
          </a:p>
        </p:txBody>
      </p:sp>
      <p:sp>
        <p:nvSpPr>
          <p:cNvPr id="9" name="Slide Number Placeholder 8"/>
          <p:cNvSpPr>
            <a:spLocks noGrp="1"/>
          </p:cNvSpPr>
          <p:nvPr>
            <p:ph type="sldNum" sz="quarter" idx="12"/>
          </p:nvPr>
        </p:nvSpPr>
        <p:spPr>
          <a:xfrm>
            <a:off x="6996113" y="6356352"/>
            <a:ext cx="2228850" cy="365125"/>
          </a:xfrm>
          <a:prstGeom prst="rect">
            <a:avLst/>
          </a:prstGeom>
        </p:spPr>
        <p:txBody>
          <a:bodyPr/>
          <a:lstStyle/>
          <a:p>
            <a:fld id="{F01C0A8E-E8C2-469C-905E-C6857145D775}" type="slidenum">
              <a:rPr lang="en-GB" smtClean="0"/>
              <a:t>‹#›</a:t>
            </a:fld>
            <a:endParaRPr lang="en-GB" dirty="0"/>
          </a:p>
        </p:txBody>
      </p:sp>
    </p:spTree>
    <p:extLst>
      <p:ext uri="{BB962C8B-B14F-4D97-AF65-F5344CB8AC3E}">
        <p14:creationId xmlns:p14="http://schemas.microsoft.com/office/powerpoint/2010/main" val="32995621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81038" y="6356352"/>
            <a:ext cx="2228850" cy="365125"/>
          </a:xfrm>
          <a:prstGeom prst="rect">
            <a:avLst/>
          </a:prstGeom>
        </p:spPr>
        <p:txBody>
          <a:bodyPr/>
          <a:lstStyle/>
          <a:p>
            <a:fld id="{69B43921-457F-42D7-9A5E-1FB398760551}" type="datetimeFigureOut">
              <a:rPr lang="en-GB" smtClean="0"/>
              <a:t>29/09/2020</a:t>
            </a:fld>
            <a:endParaRPr lang="en-GB" dirty="0"/>
          </a:p>
        </p:txBody>
      </p:sp>
      <p:sp>
        <p:nvSpPr>
          <p:cNvPr id="4" name="Footer Placeholder 3"/>
          <p:cNvSpPr>
            <a:spLocks noGrp="1"/>
          </p:cNvSpPr>
          <p:nvPr>
            <p:ph type="ftr" sz="quarter" idx="11"/>
          </p:nvPr>
        </p:nvSpPr>
        <p:spPr>
          <a:xfrm>
            <a:off x="3281363" y="6356352"/>
            <a:ext cx="3343275" cy="365125"/>
          </a:xfrm>
          <a:prstGeom prst="rect">
            <a:avLst/>
          </a:prstGeom>
        </p:spPr>
        <p:txBody>
          <a:bodyPr/>
          <a:lstStyle/>
          <a:p>
            <a:endParaRPr lang="en-GB" dirty="0"/>
          </a:p>
        </p:txBody>
      </p:sp>
      <p:sp>
        <p:nvSpPr>
          <p:cNvPr id="5" name="Slide Number Placeholder 4"/>
          <p:cNvSpPr>
            <a:spLocks noGrp="1"/>
          </p:cNvSpPr>
          <p:nvPr>
            <p:ph type="sldNum" sz="quarter" idx="12"/>
          </p:nvPr>
        </p:nvSpPr>
        <p:spPr>
          <a:xfrm>
            <a:off x="6996113" y="6356352"/>
            <a:ext cx="2228850" cy="365125"/>
          </a:xfrm>
          <a:prstGeom prst="rect">
            <a:avLst/>
          </a:prstGeom>
        </p:spPr>
        <p:txBody>
          <a:bodyPr/>
          <a:lstStyle/>
          <a:p>
            <a:fld id="{F01C0A8E-E8C2-469C-905E-C6857145D775}" type="slidenum">
              <a:rPr lang="en-GB" smtClean="0"/>
              <a:t>‹#›</a:t>
            </a:fld>
            <a:endParaRPr lang="en-GB" dirty="0"/>
          </a:p>
        </p:txBody>
      </p:sp>
    </p:spTree>
    <p:extLst>
      <p:ext uri="{BB962C8B-B14F-4D97-AF65-F5344CB8AC3E}">
        <p14:creationId xmlns:p14="http://schemas.microsoft.com/office/powerpoint/2010/main" val="3083954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81038" y="6356352"/>
            <a:ext cx="2228850" cy="365125"/>
          </a:xfrm>
          <a:prstGeom prst="rect">
            <a:avLst/>
          </a:prstGeom>
        </p:spPr>
        <p:txBody>
          <a:bodyPr/>
          <a:lstStyle/>
          <a:p>
            <a:fld id="{69B43921-457F-42D7-9A5E-1FB398760551}" type="datetimeFigureOut">
              <a:rPr lang="en-GB" smtClean="0"/>
              <a:t>29/09/2020</a:t>
            </a:fld>
            <a:endParaRPr lang="en-GB" dirty="0"/>
          </a:p>
        </p:txBody>
      </p:sp>
      <p:sp>
        <p:nvSpPr>
          <p:cNvPr id="3" name="Footer Placeholder 2"/>
          <p:cNvSpPr>
            <a:spLocks noGrp="1"/>
          </p:cNvSpPr>
          <p:nvPr>
            <p:ph type="ftr" sz="quarter" idx="11"/>
          </p:nvPr>
        </p:nvSpPr>
        <p:spPr>
          <a:xfrm>
            <a:off x="3281363" y="6356352"/>
            <a:ext cx="3343275" cy="365125"/>
          </a:xfrm>
          <a:prstGeom prst="rect">
            <a:avLst/>
          </a:prstGeom>
        </p:spPr>
        <p:txBody>
          <a:bodyPr/>
          <a:lstStyle/>
          <a:p>
            <a:endParaRPr lang="en-GB" dirty="0"/>
          </a:p>
        </p:txBody>
      </p:sp>
      <p:sp>
        <p:nvSpPr>
          <p:cNvPr id="4" name="Slide Number Placeholder 3"/>
          <p:cNvSpPr>
            <a:spLocks noGrp="1"/>
          </p:cNvSpPr>
          <p:nvPr>
            <p:ph type="sldNum" sz="quarter" idx="12"/>
          </p:nvPr>
        </p:nvSpPr>
        <p:spPr>
          <a:xfrm>
            <a:off x="6996113" y="6356352"/>
            <a:ext cx="2228850" cy="365125"/>
          </a:xfrm>
          <a:prstGeom prst="rect">
            <a:avLst/>
          </a:prstGeom>
        </p:spPr>
        <p:txBody>
          <a:bodyPr/>
          <a:lstStyle/>
          <a:p>
            <a:fld id="{F01C0A8E-E8C2-469C-905E-C6857145D775}" type="slidenum">
              <a:rPr lang="en-GB" smtClean="0"/>
              <a:t>‹#›</a:t>
            </a:fld>
            <a:endParaRPr lang="en-GB" dirty="0"/>
          </a:p>
        </p:txBody>
      </p:sp>
    </p:spTree>
    <p:extLst>
      <p:ext uri="{BB962C8B-B14F-4D97-AF65-F5344CB8AC3E}">
        <p14:creationId xmlns:p14="http://schemas.microsoft.com/office/powerpoint/2010/main" val="1195098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81038" y="6356352"/>
            <a:ext cx="2228850" cy="365125"/>
          </a:xfrm>
          <a:prstGeom prst="rect">
            <a:avLst/>
          </a:prstGeom>
        </p:spPr>
        <p:txBody>
          <a:bodyPr/>
          <a:lstStyle/>
          <a:p>
            <a:fld id="{69B43921-457F-42D7-9A5E-1FB398760551}" type="datetimeFigureOut">
              <a:rPr lang="en-GB" smtClean="0"/>
              <a:t>29/09/2020</a:t>
            </a:fld>
            <a:endParaRPr lang="en-GB" dirty="0"/>
          </a:p>
        </p:txBody>
      </p:sp>
      <p:sp>
        <p:nvSpPr>
          <p:cNvPr id="6" name="Footer Placeholder 5"/>
          <p:cNvSpPr>
            <a:spLocks noGrp="1"/>
          </p:cNvSpPr>
          <p:nvPr>
            <p:ph type="ftr" sz="quarter" idx="11"/>
          </p:nvPr>
        </p:nvSpPr>
        <p:spPr>
          <a:xfrm>
            <a:off x="3281363" y="6356352"/>
            <a:ext cx="3343275" cy="365125"/>
          </a:xfrm>
          <a:prstGeom prst="rect">
            <a:avLst/>
          </a:prstGeom>
        </p:spPr>
        <p:txBody>
          <a:bodyPr/>
          <a:lstStyle/>
          <a:p>
            <a:endParaRPr lang="en-GB" dirty="0"/>
          </a:p>
        </p:txBody>
      </p:sp>
      <p:sp>
        <p:nvSpPr>
          <p:cNvPr id="7" name="Slide Number Placeholder 6"/>
          <p:cNvSpPr>
            <a:spLocks noGrp="1"/>
          </p:cNvSpPr>
          <p:nvPr>
            <p:ph type="sldNum" sz="quarter" idx="12"/>
          </p:nvPr>
        </p:nvSpPr>
        <p:spPr>
          <a:xfrm>
            <a:off x="6996113" y="6356352"/>
            <a:ext cx="2228850" cy="365125"/>
          </a:xfrm>
          <a:prstGeom prst="rect">
            <a:avLst/>
          </a:prstGeom>
        </p:spPr>
        <p:txBody>
          <a:bodyPr/>
          <a:lstStyle/>
          <a:p>
            <a:fld id="{F01C0A8E-E8C2-469C-905E-C6857145D775}" type="slidenum">
              <a:rPr lang="en-GB" smtClean="0"/>
              <a:t>‹#›</a:t>
            </a:fld>
            <a:endParaRPr lang="en-GB" dirty="0"/>
          </a:p>
        </p:txBody>
      </p:sp>
    </p:spTree>
    <p:extLst>
      <p:ext uri="{BB962C8B-B14F-4D97-AF65-F5344CB8AC3E}">
        <p14:creationId xmlns:p14="http://schemas.microsoft.com/office/powerpoint/2010/main" val="2582568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81038" y="6356352"/>
            <a:ext cx="2228850" cy="365125"/>
          </a:xfrm>
          <a:prstGeom prst="rect">
            <a:avLst/>
          </a:prstGeom>
        </p:spPr>
        <p:txBody>
          <a:bodyPr/>
          <a:lstStyle/>
          <a:p>
            <a:fld id="{69B43921-457F-42D7-9A5E-1FB398760551}" type="datetimeFigureOut">
              <a:rPr lang="en-GB" smtClean="0"/>
              <a:t>29/09/2020</a:t>
            </a:fld>
            <a:endParaRPr lang="en-GB" dirty="0"/>
          </a:p>
        </p:txBody>
      </p:sp>
      <p:sp>
        <p:nvSpPr>
          <p:cNvPr id="6" name="Footer Placeholder 5"/>
          <p:cNvSpPr>
            <a:spLocks noGrp="1"/>
          </p:cNvSpPr>
          <p:nvPr>
            <p:ph type="ftr" sz="quarter" idx="11"/>
          </p:nvPr>
        </p:nvSpPr>
        <p:spPr>
          <a:xfrm>
            <a:off x="3281363" y="6356352"/>
            <a:ext cx="3343275" cy="365125"/>
          </a:xfrm>
          <a:prstGeom prst="rect">
            <a:avLst/>
          </a:prstGeom>
        </p:spPr>
        <p:txBody>
          <a:bodyPr/>
          <a:lstStyle/>
          <a:p>
            <a:endParaRPr lang="en-GB" dirty="0"/>
          </a:p>
        </p:txBody>
      </p:sp>
      <p:sp>
        <p:nvSpPr>
          <p:cNvPr id="7" name="Slide Number Placeholder 6"/>
          <p:cNvSpPr>
            <a:spLocks noGrp="1"/>
          </p:cNvSpPr>
          <p:nvPr>
            <p:ph type="sldNum" sz="quarter" idx="12"/>
          </p:nvPr>
        </p:nvSpPr>
        <p:spPr>
          <a:xfrm>
            <a:off x="6996113" y="6356352"/>
            <a:ext cx="2228850" cy="365125"/>
          </a:xfrm>
          <a:prstGeom prst="rect">
            <a:avLst/>
          </a:prstGeom>
        </p:spPr>
        <p:txBody>
          <a:bodyPr/>
          <a:lstStyle/>
          <a:p>
            <a:fld id="{F01C0A8E-E8C2-469C-905E-C6857145D775}" type="slidenum">
              <a:rPr lang="en-GB" smtClean="0"/>
              <a:t>‹#›</a:t>
            </a:fld>
            <a:endParaRPr lang="en-GB" dirty="0"/>
          </a:p>
        </p:txBody>
      </p:sp>
    </p:spTree>
    <p:extLst>
      <p:ext uri="{BB962C8B-B14F-4D97-AF65-F5344CB8AC3E}">
        <p14:creationId xmlns:p14="http://schemas.microsoft.com/office/powerpoint/2010/main" val="107186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0" y="0"/>
            <a:ext cx="9906000" cy="577850"/>
          </a:xfrm>
          <a:prstGeom prst="rect">
            <a:avLst/>
          </a:prstGeom>
          <a:solidFill>
            <a:srgbClr val="7CCFDB"/>
          </a:solidFill>
        </p:spPr>
        <p:txBody>
          <a:bodyPr vert="horz" lIns="91440" tIns="45720" rIns="91440" bIns="45720" rtlCol="0" anchor="ctr">
            <a:normAutofit fontScale="85000" lnSpcReduction="20000"/>
          </a:bodyPr>
          <a:lstStyle/>
          <a:p>
            <a:pPr marL="444500" marR="0" lvl="0" indent="0" defTabSz="444500" fontAlgn="auto">
              <a:lnSpc>
                <a:spcPct val="100000"/>
              </a:lnSpc>
              <a:spcBef>
                <a:spcPct val="0"/>
              </a:spcBef>
              <a:spcAft>
                <a:spcPts val="0"/>
              </a:spcAft>
              <a:buClrTx/>
              <a:buSzTx/>
              <a:buFontTx/>
              <a:buNone/>
              <a:tabLst/>
            </a:pPr>
            <a:endParaRPr kumimoji="0" lang="en-GB" sz="4400" b="1" i="0" u="none" strike="noStrike" cap="none" spc="0" normalizeH="0" baseline="0" dirty="0">
              <a:ln>
                <a:noFill/>
              </a:ln>
              <a:solidFill>
                <a:srgbClr val="002060"/>
              </a:solidFill>
              <a:effectLst/>
              <a:uLnTx/>
              <a:uFillTx/>
              <a:latin typeface="Arial" panose="020B0604020202020204" pitchFamily="34" charset="0"/>
              <a:ea typeface="+mj-ea"/>
              <a:cs typeface="Arial" panose="020B0604020202020204" pitchFamily="34" charset="0"/>
            </a:endParaRPr>
          </a:p>
        </p:txBody>
      </p:sp>
      <p:sp>
        <p:nvSpPr>
          <p:cNvPr id="2" name="Title Placeholder 1"/>
          <p:cNvSpPr>
            <a:spLocks noGrp="1"/>
          </p:cNvSpPr>
          <p:nvPr>
            <p:ph type="title"/>
          </p:nvPr>
        </p:nvSpPr>
        <p:spPr>
          <a:xfrm>
            <a:off x="319178" y="757239"/>
            <a:ext cx="9238890" cy="512761"/>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19178" y="1449388"/>
            <a:ext cx="9238890" cy="50657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0" y="577850"/>
            <a:ext cx="9906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0" y="63389"/>
            <a:ext cx="8667482" cy="39241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950" b="1" dirty="0">
                <a:solidFill>
                  <a:schemeClr val="bg1"/>
                </a:solidFill>
              </a:rPr>
              <a:t>GCSE J277 Unit 1.2 | Memory and storage – part 1</a:t>
            </a:r>
            <a:endParaRPr lang="en-GB" sz="1950" dirty="0">
              <a:solidFill>
                <a:schemeClr val="bg1"/>
              </a:solidFill>
            </a:endParaRPr>
          </a:p>
        </p:txBody>
      </p:sp>
      <p:grpSp>
        <p:nvGrpSpPr>
          <p:cNvPr id="15" name="Group 14">
            <a:extLst>
              <a:ext uri="{FF2B5EF4-FFF2-40B4-BE49-F238E27FC236}">
                <a16:creationId xmlns:a16="http://schemas.microsoft.com/office/drawing/2014/main" id="{FE725269-6AA7-44F7-9605-E758D6F4CBC8}"/>
              </a:ext>
            </a:extLst>
          </p:cNvPr>
          <p:cNvGrpSpPr/>
          <p:nvPr userDrawn="1"/>
        </p:nvGrpSpPr>
        <p:grpSpPr>
          <a:xfrm>
            <a:off x="8439136" y="79375"/>
            <a:ext cx="1466864" cy="419100"/>
            <a:chOff x="7685682" y="69056"/>
            <a:chExt cx="1466864" cy="419100"/>
          </a:xfrm>
        </p:grpSpPr>
        <p:pic>
          <p:nvPicPr>
            <p:cNvPr id="16" name="Picture 15">
              <a:extLst>
                <a:ext uri="{FF2B5EF4-FFF2-40B4-BE49-F238E27FC236}">
                  <a16:creationId xmlns:a16="http://schemas.microsoft.com/office/drawing/2014/main" id="{8D2226AC-668B-4EF9-9B63-B5FEF19FCC52}"/>
                </a:ext>
              </a:extLst>
            </p:cNvPr>
            <p:cNvPicPr/>
            <p:nvPr/>
          </p:nvPicPr>
          <p:blipFill>
            <a:blip r:embed="rId13" cstate="print">
              <a:extLst>
                <a:ext uri="{28A0092B-C50C-407E-A947-70E740481C1C}">
                  <a14:useLocalDpi xmlns:a14="http://schemas.microsoft.com/office/drawing/2010/main" val="0"/>
                </a:ext>
              </a:extLst>
            </a:blip>
            <a:stretch>
              <a:fillRect/>
            </a:stretch>
          </p:blipFill>
          <p:spPr>
            <a:xfrm>
              <a:off x="7685682" y="69056"/>
              <a:ext cx="419100" cy="419100"/>
            </a:xfrm>
            <a:prstGeom prst="rect">
              <a:avLst/>
            </a:prstGeom>
          </p:spPr>
        </p:pic>
        <p:sp>
          <p:nvSpPr>
            <p:cNvPr id="17" name="Rectangle 16">
              <a:extLst>
                <a:ext uri="{FF2B5EF4-FFF2-40B4-BE49-F238E27FC236}">
                  <a16:creationId xmlns:a16="http://schemas.microsoft.com/office/drawing/2014/main" id="{DAC04DF6-62C9-4D60-957A-BD10572A9B58}"/>
                </a:ext>
              </a:extLst>
            </p:cNvPr>
            <p:cNvSpPr/>
            <p:nvPr/>
          </p:nvSpPr>
          <p:spPr>
            <a:xfrm>
              <a:off x="8034932" y="146518"/>
              <a:ext cx="1117614" cy="264175"/>
            </a:xfrm>
            <a:prstGeom prst="rect">
              <a:avLst/>
            </a:prstGeom>
          </p:spPr>
          <p:txBody>
            <a:bodyPr wrap="none">
              <a:spAutoFit/>
            </a:bodyPr>
            <a:lstStyle/>
            <a:p>
              <a:pPr>
                <a:lnSpc>
                  <a:spcPct val="107000"/>
                </a:lnSpc>
                <a:spcAft>
                  <a:spcPts val="800"/>
                </a:spcAft>
              </a:pPr>
              <a:r>
                <a:rPr lang="en-GB" sz="1100" dirty="0" err="1">
                  <a:solidFill>
                    <a:srgbClr val="548235"/>
                  </a:solidFill>
                  <a:latin typeface="Century Gothic" panose="020B0502020202020204" pitchFamily="34" charset="0"/>
                  <a:ea typeface="Calibri" panose="020F0502020204030204" pitchFamily="34" charset="0"/>
                  <a:cs typeface="Times New Roman" panose="02020603050405020304" pitchFamily="18" charset="0"/>
                </a:rPr>
                <a:t>Craig’n’Dave</a:t>
              </a:r>
              <a:endParaRPr lang="en-GB" sz="1100" dirty="0">
                <a:solidFill>
                  <a:srgbClr val="548235"/>
                </a:solidFill>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28303806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youtube.com/playlist?list=PLCiOXwirraUCaJP5LxCsFXWgX1_S-liGM"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control" Target="../activeX/activeX7.xml"/><Relationship Id="rId13" Type="http://schemas.openxmlformats.org/officeDocument/2006/relationships/control" Target="../activeX/activeX12.xml"/><Relationship Id="rId18" Type="http://schemas.openxmlformats.org/officeDocument/2006/relationships/notesSlide" Target="../notesSlides/notesSlide18.xml"/><Relationship Id="rId26" Type="http://schemas.openxmlformats.org/officeDocument/2006/relationships/image" Target="../media/image16.wmf"/><Relationship Id="rId3" Type="http://schemas.openxmlformats.org/officeDocument/2006/relationships/control" Target="../activeX/activeX2.xml"/><Relationship Id="rId21" Type="http://schemas.openxmlformats.org/officeDocument/2006/relationships/image" Target="../media/image11.wmf"/><Relationship Id="rId7" Type="http://schemas.openxmlformats.org/officeDocument/2006/relationships/control" Target="../activeX/activeX6.xml"/><Relationship Id="rId12" Type="http://schemas.openxmlformats.org/officeDocument/2006/relationships/control" Target="../activeX/activeX11.xml"/><Relationship Id="rId17" Type="http://schemas.openxmlformats.org/officeDocument/2006/relationships/slideLayout" Target="../slideLayouts/slideLayout7.xml"/><Relationship Id="rId25" Type="http://schemas.openxmlformats.org/officeDocument/2006/relationships/image" Target="../media/image15.wmf"/><Relationship Id="rId2" Type="http://schemas.openxmlformats.org/officeDocument/2006/relationships/control" Target="../activeX/activeX1.xml"/><Relationship Id="rId16" Type="http://schemas.openxmlformats.org/officeDocument/2006/relationships/control" Target="../activeX/activeX15.xml"/><Relationship Id="rId20" Type="http://schemas.openxmlformats.org/officeDocument/2006/relationships/image" Target="../media/image10.wmf"/><Relationship Id="rId1" Type="http://schemas.openxmlformats.org/officeDocument/2006/relationships/vmlDrawing" Target="../drawings/vmlDrawing1.vml"/><Relationship Id="rId6" Type="http://schemas.openxmlformats.org/officeDocument/2006/relationships/control" Target="../activeX/activeX5.xml"/><Relationship Id="rId11" Type="http://schemas.openxmlformats.org/officeDocument/2006/relationships/control" Target="../activeX/activeX10.xml"/><Relationship Id="rId24" Type="http://schemas.openxmlformats.org/officeDocument/2006/relationships/image" Target="../media/image14.wmf"/><Relationship Id="rId5" Type="http://schemas.openxmlformats.org/officeDocument/2006/relationships/control" Target="../activeX/activeX4.xml"/><Relationship Id="rId15" Type="http://schemas.openxmlformats.org/officeDocument/2006/relationships/control" Target="../activeX/activeX14.xml"/><Relationship Id="rId23" Type="http://schemas.openxmlformats.org/officeDocument/2006/relationships/image" Target="../media/image13.wmf"/><Relationship Id="rId10" Type="http://schemas.openxmlformats.org/officeDocument/2006/relationships/control" Target="../activeX/activeX9.xml"/><Relationship Id="rId19" Type="http://schemas.openxmlformats.org/officeDocument/2006/relationships/image" Target="../media/image9.wmf"/><Relationship Id="rId4" Type="http://schemas.openxmlformats.org/officeDocument/2006/relationships/control" Target="../activeX/activeX3.xml"/><Relationship Id="rId9" Type="http://schemas.openxmlformats.org/officeDocument/2006/relationships/control" Target="../activeX/activeX8.xml"/><Relationship Id="rId14" Type="http://schemas.openxmlformats.org/officeDocument/2006/relationships/control" Target="../activeX/activeX13.xml"/><Relationship Id="rId22" Type="http://schemas.openxmlformats.org/officeDocument/2006/relationships/image" Target="../media/image12.w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image" Target="../media/image2.png"/><Relationship Id="rId7" Type="http://schemas.openxmlformats.org/officeDocument/2006/relationships/slide" Target="slide5.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3.png"/><Relationship Id="rId4" Type="http://schemas.openxmlformats.org/officeDocument/2006/relationships/slide" Target="slide2.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B6D70E1-03BB-49BA-9086-357E48FBB408}"/>
              </a:ext>
            </a:extLst>
          </p:cNvPr>
          <p:cNvSpPr txBox="1"/>
          <p:nvPr/>
        </p:nvSpPr>
        <p:spPr>
          <a:xfrm>
            <a:off x="540913" y="845347"/>
            <a:ext cx="667170" cy="307777"/>
          </a:xfrm>
          <a:prstGeom prst="rect">
            <a:avLst/>
          </a:prstGeom>
          <a:noFill/>
        </p:spPr>
        <p:txBody>
          <a:bodyPr wrap="none" rtlCol="0">
            <a:spAutoFit/>
          </a:bodyPr>
          <a:lstStyle/>
          <a:p>
            <a:r>
              <a:rPr lang="en-GB" sz="1400" dirty="0"/>
              <a:t>Name:</a:t>
            </a:r>
          </a:p>
        </p:txBody>
      </p:sp>
      <p:sp>
        <p:nvSpPr>
          <p:cNvPr id="9" name="Rectangle 8">
            <a:extLst>
              <a:ext uri="{FF2B5EF4-FFF2-40B4-BE49-F238E27FC236}">
                <a16:creationId xmlns:a16="http://schemas.microsoft.com/office/drawing/2014/main" id="{E4AB818A-BAC7-4F27-A881-73855BD6C9DA}"/>
              </a:ext>
            </a:extLst>
          </p:cNvPr>
          <p:cNvSpPr/>
          <p:nvPr/>
        </p:nvSpPr>
        <p:spPr>
          <a:xfrm>
            <a:off x="1442434" y="819589"/>
            <a:ext cx="5410207"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tx1"/>
                </a:solidFill>
              </a:rPr>
              <a:t>William Dargan</a:t>
            </a:r>
          </a:p>
        </p:txBody>
      </p:sp>
      <p:graphicFrame>
        <p:nvGraphicFramePr>
          <p:cNvPr id="10" name="Table 9">
            <a:extLst>
              <a:ext uri="{FF2B5EF4-FFF2-40B4-BE49-F238E27FC236}">
                <a16:creationId xmlns:a16="http://schemas.microsoft.com/office/drawing/2014/main" id="{524D3F0C-D335-41FE-8B95-E1639123EE87}"/>
              </a:ext>
            </a:extLst>
          </p:cNvPr>
          <p:cNvGraphicFramePr>
            <a:graphicFrameLocks noGrp="1"/>
          </p:cNvGraphicFramePr>
          <p:nvPr>
            <p:extLst>
              <p:ext uri="{D42A27DB-BD31-4B8C-83A1-F6EECF244321}">
                <p14:modId xmlns:p14="http://schemas.microsoft.com/office/powerpoint/2010/main" val="888504787"/>
              </p:ext>
            </p:extLst>
          </p:nvPr>
        </p:nvGraphicFramePr>
        <p:xfrm>
          <a:off x="158750" y="1310734"/>
          <a:ext cx="9571176" cy="3686902"/>
        </p:xfrm>
        <a:graphic>
          <a:graphicData uri="http://schemas.openxmlformats.org/drawingml/2006/table">
            <a:tbl>
              <a:tblPr bandRow="1">
                <a:tableStyleId>{F5AB1C69-6EDB-4FF4-983F-18BD219EF322}</a:tableStyleId>
              </a:tblPr>
              <a:tblGrid>
                <a:gridCol w="9571176">
                  <a:extLst>
                    <a:ext uri="{9D8B030D-6E8A-4147-A177-3AD203B41FA5}">
                      <a16:colId xmlns:a16="http://schemas.microsoft.com/office/drawing/2014/main" val="1021210150"/>
                    </a:ext>
                  </a:extLst>
                </a:gridCol>
              </a:tblGrid>
              <a:tr h="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GB" sz="1400" dirty="0"/>
                        <a:t>Specification &amp; learning objectives</a:t>
                      </a:r>
                    </a:p>
                  </a:txBody>
                  <a:tcPr marL="57802" marR="57802" marT="144000" marB="72000">
                    <a:solidFill>
                      <a:schemeClr val="bg1"/>
                    </a:solidFill>
                  </a:tcPr>
                </a:tc>
                <a:extLst>
                  <a:ext uri="{0D108BD9-81ED-4DB2-BD59-A6C34878D82A}">
                    <a16:rowId xmlns:a16="http://schemas.microsoft.com/office/drawing/2014/main" val="2753096203"/>
                  </a:ext>
                </a:extLst>
              </a:tr>
              <a:tr h="0">
                <a:tc>
                  <a:txBody>
                    <a:bodyPr/>
                    <a:lstStyle/>
                    <a:p>
                      <a:pPr marL="0" indent="0">
                        <a:lnSpc>
                          <a:spcPct val="107000"/>
                        </a:lnSpc>
                        <a:spcAft>
                          <a:spcPts val="0"/>
                        </a:spcAft>
                        <a:buFont typeface="Arial" panose="020B0604020202020204" pitchFamily="34" charset="0"/>
                        <a:buNone/>
                      </a:pPr>
                      <a:r>
                        <a:rPr lang="en-GB" sz="1100" b="1" dirty="0">
                          <a:effectLst/>
                          <a:latin typeface="Calibri" panose="020F0502020204030204" pitchFamily="34" charset="0"/>
                          <a:ea typeface="Calibri" panose="020F0502020204030204" pitchFamily="34" charset="0"/>
                          <a:cs typeface="Times New Roman" panose="02020603050405020304" pitchFamily="18" charset="0"/>
                        </a:rPr>
                        <a:t>By the end of this topic you will have studied:</a:t>
                      </a:r>
                    </a:p>
                  </a:txBody>
                  <a:tcPr marL="57802" marR="57802" marT="36000" marB="36000" anchor="ctr"/>
                </a:tc>
                <a:extLst>
                  <a:ext uri="{0D108BD9-81ED-4DB2-BD59-A6C34878D82A}">
                    <a16:rowId xmlns:a16="http://schemas.microsoft.com/office/drawing/2014/main" val="3392196501"/>
                  </a:ext>
                </a:extLst>
              </a:tr>
              <a:tr h="195537">
                <a:tc>
                  <a:txBody>
                    <a:bodyPr/>
                    <a:lstStyle/>
                    <a:p>
                      <a:pPr marL="171450" indent="-171450" algn="l">
                        <a:lnSpc>
                          <a:spcPct val="100000"/>
                        </a:lnSpc>
                        <a:spcAft>
                          <a:spcPts val="0"/>
                        </a:spcAft>
                        <a:buFont typeface="Arial" panose="020B0604020202020204" pitchFamily="34" charset="0"/>
                        <a:buChar char="•"/>
                      </a:pPr>
                      <a:r>
                        <a:rPr lang="en-GB" sz="1050" dirty="0">
                          <a:effectLst/>
                          <a:latin typeface="Calibri" panose="020F0502020204030204" pitchFamily="34" charset="0"/>
                          <a:ea typeface="Calibri" panose="020F0502020204030204" pitchFamily="34" charset="0"/>
                          <a:cs typeface="Times New Roman" panose="02020603050405020304" pitchFamily="18" charset="0"/>
                        </a:rPr>
                        <a:t>The need for primary storage</a:t>
                      </a:r>
                    </a:p>
                  </a:txBody>
                  <a:tcPr marL="57802" marR="57802" marT="36000" marB="36000" anchor="ctr"/>
                </a:tc>
                <a:extLst>
                  <a:ext uri="{0D108BD9-81ED-4DB2-BD59-A6C34878D82A}">
                    <a16:rowId xmlns:a16="http://schemas.microsoft.com/office/drawing/2014/main" val="629161228"/>
                  </a:ext>
                </a:extLst>
              </a:tr>
              <a:tr h="0">
                <a:tc>
                  <a:txBody>
                    <a:bodyPr/>
                    <a:lstStyle/>
                    <a:p>
                      <a:pPr marL="171450" indent="-171450" algn="l">
                        <a:lnSpc>
                          <a:spcPct val="100000"/>
                        </a:lnSpc>
                        <a:spcAft>
                          <a:spcPts val="0"/>
                        </a:spcAft>
                        <a:buFont typeface="Arial" panose="020B0604020202020204" pitchFamily="34" charset="0"/>
                        <a:buChar char="•"/>
                      </a:pPr>
                      <a:r>
                        <a:rPr lang="en-GB" sz="1050" dirty="0">
                          <a:effectLst/>
                          <a:latin typeface="Calibri" panose="020F0502020204030204" pitchFamily="34" charset="0"/>
                          <a:ea typeface="Calibri" panose="020F0502020204030204" pitchFamily="34" charset="0"/>
                          <a:cs typeface="Times New Roman" panose="02020603050405020304" pitchFamily="18" charset="0"/>
                        </a:rPr>
                        <a:t>The difference between RAM and ROM</a:t>
                      </a:r>
                    </a:p>
                  </a:txBody>
                  <a:tcPr marL="57802" marR="57802" marT="36000" marB="36000" anchor="ctr"/>
                </a:tc>
                <a:extLst>
                  <a:ext uri="{0D108BD9-81ED-4DB2-BD59-A6C34878D82A}">
                    <a16:rowId xmlns:a16="http://schemas.microsoft.com/office/drawing/2014/main" val="1716162461"/>
                  </a:ext>
                </a:extLst>
              </a:tr>
              <a:tr h="0">
                <a:tc>
                  <a:txBody>
                    <a:bodyPr/>
                    <a:lstStyle/>
                    <a:p>
                      <a:pPr marL="171450" indent="-171450" algn="l">
                        <a:lnSpc>
                          <a:spcPct val="100000"/>
                        </a:lnSpc>
                        <a:spcAft>
                          <a:spcPts val="0"/>
                        </a:spcAft>
                        <a:buFont typeface="Arial" panose="020B0604020202020204" pitchFamily="34" charset="0"/>
                        <a:buChar char="•"/>
                      </a:pPr>
                      <a:r>
                        <a:rPr lang="en-GB" sz="1050" dirty="0">
                          <a:effectLst/>
                          <a:latin typeface="Calibri" panose="020F0502020204030204" pitchFamily="34" charset="0"/>
                          <a:ea typeface="Calibri" panose="020F0502020204030204" pitchFamily="34" charset="0"/>
                          <a:cs typeface="Times New Roman" panose="02020603050405020304" pitchFamily="18" charset="0"/>
                        </a:rPr>
                        <a:t>The purpose of ROM in a computer system</a:t>
                      </a:r>
                    </a:p>
                  </a:txBody>
                  <a:tcPr marL="57802" marR="57802" marT="36000" marB="36000" anchor="ctr"/>
                </a:tc>
                <a:extLst>
                  <a:ext uri="{0D108BD9-81ED-4DB2-BD59-A6C34878D82A}">
                    <a16:rowId xmlns:a16="http://schemas.microsoft.com/office/drawing/2014/main" val="3822314965"/>
                  </a:ext>
                </a:extLst>
              </a:tr>
              <a:tr h="0">
                <a:tc>
                  <a:txBody>
                    <a:bodyPr/>
                    <a:lstStyle/>
                    <a:p>
                      <a:pPr marL="171450" indent="-171450" algn="l">
                        <a:lnSpc>
                          <a:spcPct val="100000"/>
                        </a:lnSpc>
                        <a:spcAft>
                          <a:spcPts val="0"/>
                        </a:spcAft>
                        <a:buFont typeface="Arial" panose="020B0604020202020204" pitchFamily="34" charset="0"/>
                        <a:buChar char="•"/>
                      </a:pPr>
                      <a:r>
                        <a:rPr lang="en-GB"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The purpose of RAM in a computer system</a:t>
                      </a:r>
                    </a:p>
                  </a:txBody>
                  <a:tcPr marL="57802" marR="57802" marT="36000" marB="36000" anchor="ctr"/>
                </a:tc>
                <a:extLst>
                  <a:ext uri="{0D108BD9-81ED-4DB2-BD59-A6C34878D82A}">
                    <a16:rowId xmlns:a16="http://schemas.microsoft.com/office/drawing/2014/main" val="2746017978"/>
                  </a:ext>
                </a:extLst>
              </a:tr>
              <a:tr h="0">
                <a:tc>
                  <a:txBody>
                    <a:bodyPr/>
                    <a:lstStyle/>
                    <a:p>
                      <a:pPr marL="171450" indent="-171450" algn="l">
                        <a:lnSpc>
                          <a:spcPct val="100000"/>
                        </a:lnSpc>
                        <a:spcAft>
                          <a:spcPts val="0"/>
                        </a:spcAft>
                        <a:buFont typeface="Arial" panose="020B0604020202020204" pitchFamily="34" charset="0"/>
                        <a:buChar char="•"/>
                      </a:pPr>
                      <a:r>
                        <a:rPr lang="en-GB" sz="1050" dirty="0">
                          <a:effectLst/>
                          <a:latin typeface="Calibri" panose="020F0502020204030204" pitchFamily="34" charset="0"/>
                          <a:ea typeface="Calibri" panose="020F0502020204030204" pitchFamily="34" charset="0"/>
                          <a:cs typeface="Times New Roman" panose="02020603050405020304" pitchFamily="18" charset="0"/>
                        </a:rPr>
                        <a:t>Virtual memory</a:t>
                      </a:r>
                    </a:p>
                  </a:txBody>
                  <a:tcPr marL="57802" marR="57802" marT="36000" marB="36000" anchor="ctr"/>
                </a:tc>
                <a:extLst>
                  <a:ext uri="{0D108BD9-81ED-4DB2-BD59-A6C34878D82A}">
                    <a16:rowId xmlns:a16="http://schemas.microsoft.com/office/drawing/2014/main" val="1328879037"/>
                  </a:ext>
                </a:extLst>
              </a:tr>
              <a:tr h="0">
                <a:tc>
                  <a:txBody>
                    <a:bodyPr/>
                    <a:lstStyle/>
                    <a:p>
                      <a:pPr marL="171450" indent="-171450" algn="l">
                        <a:lnSpc>
                          <a:spcPct val="100000"/>
                        </a:lnSpc>
                        <a:spcAft>
                          <a:spcPts val="0"/>
                        </a:spcAft>
                        <a:buFont typeface="Arial" panose="020B0604020202020204" pitchFamily="34" charset="0"/>
                        <a:buChar char="•"/>
                      </a:pPr>
                      <a:r>
                        <a:rPr lang="en-GB" sz="1050" dirty="0">
                          <a:effectLst/>
                          <a:latin typeface="Calibri" panose="020F0502020204030204" pitchFamily="34" charset="0"/>
                          <a:ea typeface="Calibri" panose="020F0502020204030204" pitchFamily="34" charset="0"/>
                          <a:cs typeface="Times New Roman" panose="02020603050405020304" pitchFamily="18" charset="0"/>
                        </a:rPr>
                        <a:t>The need for secondary storage</a:t>
                      </a:r>
                    </a:p>
                  </a:txBody>
                  <a:tcPr marL="57802" marR="57802" marT="36000" marB="36000" anchor="ctr"/>
                </a:tc>
                <a:extLst>
                  <a:ext uri="{0D108BD9-81ED-4DB2-BD59-A6C34878D82A}">
                    <a16:rowId xmlns:a16="http://schemas.microsoft.com/office/drawing/2014/main" val="4042067656"/>
                  </a:ext>
                </a:extLst>
              </a:tr>
              <a:tr h="0">
                <a:tc>
                  <a:txBody>
                    <a:bodyPr/>
                    <a:lstStyle/>
                    <a:p>
                      <a:pPr marL="171450" indent="-171450" algn="l">
                        <a:lnSpc>
                          <a:spcPct val="100000"/>
                        </a:lnSpc>
                        <a:spcAft>
                          <a:spcPts val="0"/>
                        </a:spcAft>
                        <a:buFont typeface="Arial" panose="020B0604020202020204" pitchFamily="34" charset="0"/>
                        <a:buChar char="•"/>
                      </a:pPr>
                      <a:r>
                        <a:rPr lang="en-GB" sz="1050" dirty="0">
                          <a:effectLst/>
                          <a:latin typeface="Calibri" panose="020F0502020204030204" pitchFamily="34" charset="0"/>
                          <a:ea typeface="Calibri" panose="020F0502020204030204" pitchFamily="34" charset="0"/>
                          <a:cs typeface="Times New Roman" panose="02020603050405020304" pitchFamily="18" charset="0"/>
                        </a:rPr>
                        <a:t>Common types of storage: Optical, Magnetic, Solid state</a:t>
                      </a:r>
                    </a:p>
                  </a:txBody>
                  <a:tcPr marL="57802" marR="57802" marT="36000" marB="36000" anchor="ctr"/>
                </a:tc>
                <a:extLst>
                  <a:ext uri="{0D108BD9-81ED-4DB2-BD59-A6C34878D82A}">
                    <a16:rowId xmlns:a16="http://schemas.microsoft.com/office/drawing/2014/main" val="2759956379"/>
                  </a:ext>
                </a:extLst>
              </a:tr>
              <a:tr h="0">
                <a:tc>
                  <a:txBody>
                    <a:bodyPr/>
                    <a:lstStyle/>
                    <a:p>
                      <a:pPr marL="171450" indent="-171450" algn="l">
                        <a:lnSpc>
                          <a:spcPct val="100000"/>
                        </a:lnSpc>
                        <a:spcAft>
                          <a:spcPts val="0"/>
                        </a:spcAft>
                        <a:buFont typeface="Arial" panose="020B0604020202020204" pitchFamily="34" charset="0"/>
                        <a:buChar char="•"/>
                      </a:pPr>
                      <a:r>
                        <a:rPr lang="en-GB" sz="1050" dirty="0">
                          <a:effectLst/>
                          <a:latin typeface="Calibri" panose="020F0502020204030204" pitchFamily="34" charset="0"/>
                          <a:ea typeface="Calibri" panose="020F0502020204030204" pitchFamily="34" charset="0"/>
                          <a:cs typeface="Times New Roman" panose="02020603050405020304" pitchFamily="18" charset="0"/>
                        </a:rPr>
                        <a:t>Suitable storage devices and storage media for a given application</a:t>
                      </a:r>
                    </a:p>
                  </a:txBody>
                  <a:tcPr marL="57802" marR="57802" marT="36000" marB="36000" anchor="ctr"/>
                </a:tc>
                <a:extLst>
                  <a:ext uri="{0D108BD9-81ED-4DB2-BD59-A6C34878D82A}">
                    <a16:rowId xmlns:a16="http://schemas.microsoft.com/office/drawing/2014/main" val="599836186"/>
                  </a:ext>
                </a:extLst>
              </a:tr>
              <a:tr h="0">
                <a:tc>
                  <a:txBody>
                    <a:bodyPr/>
                    <a:lstStyle/>
                    <a:p>
                      <a:pPr marL="171450" indent="-171450" algn="l">
                        <a:lnSpc>
                          <a:spcPct val="100000"/>
                        </a:lnSpc>
                        <a:spcAft>
                          <a:spcPts val="0"/>
                        </a:spcAft>
                        <a:buFont typeface="Arial" panose="020B0604020202020204" pitchFamily="34" charset="0"/>
                        <a:buChar char="•"/>
                      </a:pPr>
                      <a:r>
                        <a:rPr lang="en-GB" sz="1050" dirty="0">
                          <a:effectLst/>
                          <a:latin typeface="Calibri" panose="020F0502020204030204" pitchFamily="34" charset="0"/>
                          <a:ea typeface="Calibri" panose="020F0502020204030204" pitchFamily="34" charset="0"/>
                          <a:cs typeface="Times New Roman" panose="02020603050405020304" pitchFamily="18" charset="0"/>
                        </a:rPr>
                        <a:t>The advantages and disadvantages of different storage devices and storage media relating to these characteristics: Capacity, Speed, Portability, Durability, Reliability, Cost</a:t>
                      </a:r>
                    </a:p>
                  </a:txBody>
                  <a:tcPr marL="57802" marR="57802" marT="36000" marB="36000" anchor="ctr"/>
                </a:tc>
                <a:extLst>
                  <a:ext uri="{0D108BD9-81ED-4DB2-BD59-A6C34878D82A}">
                    <a16:rowId xmlns:a16="http://schemas.microsoft.com/office/drawing/2014/main" val="987729903"/>
                  </a:ext>
                </a:extLst>
              </a:tr>
              <a:tr h="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GB" sz="1400" dirty="0"/>
                        <a:t>Resources</a:t>
                      </a:r>
                    </a:p>
                  </a:txBody>
                  <a:tcPr marL="57802" marR="57802" marT="144000" marB="72000">
                    <a:solidFill>
                      <a:schemeClr val="bg1"/>
                    </a:solidFill>
                  </a:tcPr>
                </a:tc>
                <a:extLst>
                  <a:ext uri="{0D108BD9-81ED-4DB2-BD59-A6C34878D82A}">
                    <a16:rowId xmlns:a16="http://schemas.microsoft.com/office/drawing/2014/main" val="414325035"/>
                  </a:ext>
                </a:extLst>
              </a:tr>
              <a:tr h="128985">
                <a:tc>
                  <a:txBody>
                    <a:bodyPr/>
                    <a:lstStyle/>
                    <a:p>
                      <a:pPr algn="l">
                        <a:lnSpc>
                          <a:spcPct val="107000"/>
                        </a:lnSpc>
                        <a:spcAft>
                          <a:spcPts val="0"/>
                        </a:spcAft>
                      </a:pPr>
                      <a:r>
                        <a:rPr lang="en-GB" sz="1100" dirty="0">
                          <a:solidFill>
                            <a:schemeClr val="tx1"/>
                          </a:solidFill>
                          <a:ea typeface="Calibri" panose="020F0502020204030204" pitchFamily="34" charset="0"/>
                          <a:cs typeface="Times New Roman" panose="02020603050405020304" pitchFamily="18" charset="0"/>
                        </a:rPr>
                        <a:t>We recommend the OCR endorsed text book from PG Online for use during your GCSE studies.</a:t>
                      </a:r>
                      <a:endParaRPr lang="en-GB" sz="1100" b="0"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02" marR="57802" marT="36000" marB="36000"/>
                </a:tc>
                <a:extLst>
                  <a:ext uri="{0D108BD9-81ED-4DB2-BD59-A6C34878D82A}">
                    <a16:rowId xmlns:a16="http://schemas.microsoft.com/office/drawing/2014/main" val="3416887154"/>
                  </a:ext>
                </a:extLst>
              </a:tr>
              <a:tr h="128985">
                <a:tc>
                  <a:txBody>
                    <a:bodyPr/>
                    <a:lstStyle/>
                    <a:p>
                      <a:pPr algn="l">
                        <a:lnSpc>
                          <a:spcPct val="107000"/>
                        </a:lnSpc>
                        <a:spcAft>
                          <a:spcPts val="0"/>
                        </a:spcAft>
                      </a:pPr>
                      <a:r>
                        <a:rPr lang="en-GB" sz="1100" b="0" u="none" dirty="0">
                          <a:solidFill>
                            <a:schemeClr val="accent5"/>
                          </a:solidFill>
                          <a:effectLst/>
                          <a:latin typeface="Calibri" panose="020F0502020204030204" pitchFamily="34" charset="0"/>
                          <a:ea typeface="Calibri" panose="020F0502020204030204" pitchFamily="34" charset="0"/>
                          <a:cs typeface="Times New Roman" panose="02020603050405020304" pitchFamily="18" charset="0"/>
                          <a:hlinkClick r:id="rId3"/>
                        </a:rPr>
                        <a:t>Craig'n'Dave videos for SLR 1.2</a:t>
                      </a:r>
                      <a:endParaRPr lang="en-GB" sz="1100" b="0" u="none" dirty="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02" marR="57802" marT="36000" marB="36000"/>
                </a:tc>
                <a:extLst>
                  <a:ext uri="{0D108BD9-81ED-4DB2-BD59-A6C34878D82A}">
                    <a16:rowId xmlns:a16="http://schemas.microsoft.com/office/drawing/2014/main" val="286445972"/>
                  </a:ext>
                </a:extLst>
              </a:tr>
            </a:tbl>
          </a:graphicData>
        </a:graphic>
      </p:graphicFrame>
    </p:spTree>
    <p:extLst>
      <p:ext uri="{BB962C8B-B14F-4D97-AF65-F5344CB8AC3E}">
        <p14:creationId xmlns:p14="http://schemas.microsoft.com/office/powerpoint/2010/main" val="1899247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77641" y="2432695"/>
            <a:ext cx="1872208" cy="3968009"/>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chemeClr val="tx1"/>
                </a:solidFill>
              </a:ln>
            </a:endParaRPr>
          </a:p>
        </p:txBody>
      </p:sp>
      <p:sp>
        <p:nvSpPr>
          <p:cNvPr id="4" name="TextBox 3"/>
          <p:cNvSpPr txBox="1"/>
          <p:nvPr/>
        </p:nvSpPr>
        <p:spPr>
          <a:xfrm>
            <a:off x="1250459" y="4274632"/>
            <a:ext cx="441146" cy="276999"/>
          </a:xfrm>
          <a:prstGeom prst="rect">
            <a:avLst/>
          </a:prstGeom>
          <a:noFill/>
        </p:spPr>
        <p:txBody>
          <a:bodyPr wrap="none" rtlCol="0">
            <a:spAutoFit/>
          </a:bodyPr>
          <a:lstStyle/>
          <a:p>
            <a:r>
              <a:rPr lang="en-GB" sz="1200" dirty="0"/>
              <a:t>8Gb</a:t>
            </a:r>
          </a:p>
        </p:txBody>
      </p:sp>
      <p:sp>
        <p:nvSpPr>
          <p:cNvPr id="5" name="TextBox 4"/>
          <p:cNvSpPr txBox="1"/>
          <p:nvPr/>
        </p:nvSpPr>
        <p:spPr>
          <a:xfrm>
            <a:off x="1250459" y="2311852"/>
            <a:ext cx="519694" cy="276999"/>
          </a:xfrm>
          <a:prstGeom prst="rect">
            <a:avLst/>
          </a:prstGeom>
          <a:noFill/>
        </p:spPr>
        <p:txBody>
          <a:bodyPr wrap="none" rtlCol="0">
            <a:spAutoFit/>
          </a:bodyPr>
          <a:lstStyle/>
          <a:p>
            <a:r>
              <a:rPr lang="en-GB" sz="1200" dirty="0"/>
              <a:t>16Gb</a:t>
            </a:r>
          </a:p>
        </p:txBody>
      </p:sp>
      <p:sp>
        <p:nvSpPr>
          <p:cNvPr id="34" name="Title 1"/>
          <p:cNvSpPr txBox="1">
            <a:spLocks/>
          </p:cNvSpPr>
          <p:nvPr/>
        </p:nvSpPr>
        <p:spPr>
          <a:xfrm>
            <a:off x="319178" y="757239"/>
            <a:ext cx="9238890" cy="512761"/>
          </a:xfrm>
          <a:prstGeom prst="rect">
            <a:avLst/>
          </a:prstGeom>
        </p:spPr>
        <p:txBody>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r>
              <a:rPr lang="en-GB" dirty="0"/>
              <a:t>Why more RAM increases the speed of a computer</a:t>
            </a:r>
          </a:p>
        </p:txBody>
      </p:sp>
      <p:sp>
        <p:nvSpPr>
          <p:cNvPr id="6" name="Rectangle 5"/>
          <p:cNvSpPr/>
          <p:nvPr/>
        </p:nvSpPr>
        <p:spPr>
          <a:xfrm>
            <a:off x="5126477" y="1157349"/>
            <a:ext cx="4591550" cy="55936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extBox 34"/>
          <p:cNvSpPr txBox="1"/>
          <p:nvPr/>
        </p:nvSpPr>
        <p:spPr>
          <a:xfrm>
            <a:off x="5126477" y="772645"/>
            <a:ext cx="4591550" cy="307777"/>
          </a:xfrm>
          <a:prstGeom prst="rect">
            <a:avLst/>
          </a:prstGeom>
          <a:noFill/>
        </p:spPr>
        <p:txBody>
          <a:bodyPr wrap="square" rtlCol="0">
            <a:spAutoFit/>
          </a:bodyPr>
          <a:lstStyle/>
          <a:p>
            <a:pPr algn="ctr"/>
            <a:r>
              <a:rPr lang="en-GB" sz="1400" dirty="0"/>
              <a:t>Hard disk</a:t>
            </a:r>
          </a:p>
        </p:txBody>
      </p:sp>
      <p:sp>
        <p:nvSpPr>
          <p:cNvPr id="7" name="TextBox 6"/>
          <p:cNvSpPr txBox="1"/>
          <p:nvPr/>
        </p:nvSpPr>
        <p:spPr>
          <a:xfrm>
            <a:off x="7611904" y="1326626"/>
            <a:ext cx="1872208" cy="276999"/>
          </a:xfrm>
          <a:prstGeom prst="rect">
            <a:avLst/>
          </a:prstGeom>
          <a:noFill/>
        </p:spPr>
        <p:txBody>
          <a:bodyPr wrap="square" rtlCol="0">
            <a:spAutoFit/>
          </a:bodyPr>
          <a:lstStyle/>
          <a:p>
            <a:pPr algn="ctr"/>
            <a:r>
              <a:rPr lang="en-GB" sz="1200" dirty="0"/>
              <a:t>Stored programs on disk</a:t>
            </a:r>
          </a:p>
        </p:txBody>
      </p:sp>
      <p:sp>
        <p:nvSpPr>
          <p:cNvPr id="38" name="TextBox 37"/>
          <p:cNvSpPr txBox="1"/>
          <p:nvPr/>
        </p:nvSpPr>
        <p:spPr>
          <a:xfrm>
            <a:off x="5433087" y="1326625"/>
            <a:ext cx="1872208" cy="276999"/>
          </a:xfrm>
          <a:prstGeom prst="rect">
            <a:avLst/>
          </a:prstGeom>
          <a:noFill/>
        </p:spPr>
        <p:txBody>
          <a:bodyPr wrap="square" rtlCol="0">
            <a:spAutoFit/>
          </a:bodyPr>
          <a:lstStyle/>
          <a:p>
            <a:pPr algn="ctr"/>
            <a:r>
              <a:rPr lang="en-GB" sz="1200" dirty="0"/>
              <a:t>Virtual memory on disk</a:t>
            </a:r>
          </a:p>
        </p:txBody>
      </p:sp>
      <p:sp>
        <p:nvSpPr>
          <p:cNvPr id="8" name="Rectangle 7"/>
          <p:cNvSpPr/>
          <p:nvPr/>
        </p:nvSpPr>
        <p:spPr>
          <a:xfrm>
            <a:off x="5433087" y="1712424"/>
            <a:ext cx="1872208" cy="2591692"/>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TextBox 39"/>
          <p:cNvSpPr txBox="1"/>
          <p:nvPr/>
        </p:nvSpPr>
        <p:spPr>
          <a:xfrm>
            <a:off x="1748290" y="2094466"/>
            <a:ext cx="1872209" cy="307777"/>
          </a:xfrm>
          <a:prstGeom prst="rect">
            <a:avLst/>
          </a:prstGeom>
          <a:noFill/>
        </p:spPr>
        <p:txBody>
          <a:bodyPr wrap="square" rtlCol="0">
            <a:spAutoFit/>
          </a:bodyPr>
          <a:lstStyle/>
          <a:p>
            <a:pPr algn="ctr"/>
            <a:r>
              <a:rPr lang="en-GB" sz="1400" dirty="0"/>
              <a:t>RAM</a:t>
            </a:r>
          </a:p>
        </p:txBody>
      </p:sp>
      <p:sp>
        <p:nvSpPr>
          <p:cNvPr id="43" name="TextBox 42"/>
          <p:cNvSpPr txBox="1"/>
          <p:nvPr/>
        </p:nvSpPr>
        <p:spPr>
          <a:xfrm>
            <a:off x="319178" y="1125566"/>
            <a:ext cx="4644720" cy="600164"/>
          </a:xfrm>
          <a:prstGeom prst="rect">
            <a:avLst/>
          </a:prstGeom>
          <a:noFill/>
        </p:spPr>
        <p:txBody>
          <a:bodyPr wrap="square" rtlCol="0">
            <a:spAutoFit/>
          </a:bodyPr>
          <a:lstStyle/>
          <a:p>
            <a:r>
              <a:rPr lang="en-GB" sz="1100" dirty="0"/>
              <a:t>Scenario: The user doubles the amount of RAM in the computer to 8Gb, turns on the computer, opens the presentation app and the graphics app to continue working on the presentation.</a:t>
            </a:r>
          </a:p>
        </p:txBody>
      </p:sp>
      <p:sp>
        <p:nvSpPr>
          <p:cNvPr id="21" name="Rectangle 20"/>
          <p:cNvSpPr/>
          <p:nvPr/>
        </p:nvSpPr>
        <p:spPr>
          <a:xfrm>
            <a:off x="7611904" y="1712424"/>
            <a:ext cx="1872208" cy="99011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Operating System</a:t>
            </a:r>
          </a:p>
        </p:txBody>
      </p:sp>
      <p:sp>
        <p:nvSpPr>
          <p:cNvPr id="22" name="Rectangle 21"/>
          <p:cNvSpPr/>
          <p:nvPr/>
        </p:nvSpPr>
        <p:spPr>
          <a:xfrm>
            <a:off x="7611904" y="2774842"/>
            <a:ext cx="1872208" cy="471205"/>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Word processor app</a:t>
            </a:r>
          </a:p>
        </p:txBody>
      </p:sp>
      <p:sp>
        <p:nvSpPr>
          <p:cNvPr id="23" name="Rectangle 22"/>
          <p:cNvSpPr/>
          <p:nvPr/>
        </p:nvSpPr>
        <p:spPr>
          <a:xfrm>
            <a:off x="7611904" y="3318353"/>
            <a:ext cx="1872208" cy="337392"/>
          </a:xfrm>
          <a:prstGeom prst="rect">
            <a:avLst/>
          </a:pr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Spreadsheet app</a:t>
            </a:r>
          </a:p>
        </p:txBody>
      </p:sp>
      <p:sp>
        <p:nvSpPr>
          <p:cNvPr id="24" name="Rectangle 23"/>
          <p:cNvSpPr/>
          <p:nvPr/>
        </p:nvSpPr>
        <p:spPr>
          <a:xfrm>
            <a:off x="7611904" y="3728052"/>
            <a:ext cx="1872208" cy="576064"/>
          </a:xfrm>
          <a:prstGeom prst="rect">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Presentation app</a:t>
            </a:r>
          </a:p>
        </p:txBody>
      </p:sp>
      <p:sp>
        <p:nvSpPr>
          <p:cNvPr id="31" name="Rectangle 30"/>
          <p:cNvSpPr/>
          <p:nvPr/>
        </p:nvSpPr>
        <p:spPr>
          <a:xfrm>
            <a:off x="7611904" y="4376424"/>
            <a:ext cx="1872208" cy="94856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Graphics app</a:t>
            </a:r>
          </a:p>
        </p:txBody>
      </p:sp>
      <p:sp>
        <p:nvSpPr>
          <p:cNvPr id="32" name="Rectangle 31"/>
          <p:cNvSpPr/>
          <p:nvPr/>
        </p:nvSpPr>
        <p:spPr>
          <a:xfrm>
            <a:off x="7611904" y="5397290"/>
            <a:ext cx="1872208" cy="1276779"/>
          </a:xfrm>
          <a:prstGeom prst="rect">
            <a:avLst/>
          </a:prstGeom>
          <a:solidFill>
            <a:srgbClr val="6800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Video editing app</a:t>
            </a:r>
          </a:p>
        </p:txBody>
      </p:sp>
      <p:sp>
        <p:nvSpPr>
          <p:cNvPr id="25" name="TextBox 24"/>
          <p:cNvSpPr txBox="1"/>
          <p:nvPr/>
        </p:nvSpPr>
        <p:spPr>
          <a:xfrm>
            <a:off x="5433088" y="4589094"/>
            <a:ext cx="1872208" cy="600164"/>
          </a:xfrm>
          <a:prstGeom prst="rect">
            <a:avLst/>
          </a:prstGeom>
          <a:noFill/>
        </p:spPr>
        <p:txBody>
          <a:bodyPr wrap="square" rtlCol="0">
            <a:spAutoFit/>
          </a:bodyPr>
          <a:lstStyle/>
          <a:p>
            <a:r>
              <a:rPr lang="en-GB" sz="1100" dirty="0"/>
              <a:t>Doubling the size of the RAM makes the computer faster because:</a:t>
            </a:r>
          </a:p>
        </p:txBody>
      </p:sp>
      <p:sp>
        <p:nvSpPr>
          <p:cNvPr id="26" name="Rectangle 25"/>
          <p:cNvSpPr/>
          <p:nvPr/>
        </p:nvSpPr>
        <p:spPr>
          <a:xfrm>
            <a:off x="5433088" y="5272779"/>
            <a:ext cx="1872208" cy="1251846"/>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lstStyle/>
          <a:p>
            <a:r>
              <a:rPr lang="en-GB" sz="1100" dirty="0">
                <a:solidFill>
                  <a:schemeClr val="tx1"/>
                </a:solidFill>
              </a:rPr>
              <a:t>Programs need to be moved between RAM and virtual memory less often.</a:t>
            </a:r>
          </a:p>
        </p:txBody>
      </p:sp>
      <p:sp>
        <p:nvSpPr>
          <p:cNvPr id="28" name="TextBox 27"/>
          <p:cNvSpPr txBox="1"/>
          <p:nvPr/>
        </p:nvSpPr>
        <p:spPr>
          <a:xfrm>
            <a:off x="1250459" y="6237412"/>
            <a:ext cx="441146" cy="276999"/>
          </a:xfrm>
          <a:prstGeom prst="rect">
            <a:avLst/>
          </a:prstGeom>
          <a:noFill/>
        </p:spPr>
        <p:txBody>
          <a:bodyPr wrap="none" rtlCol="0">
            <a:spAutoFit/>
          </a:bodyPr>
          <a:lstStyle/>
          <a:p>
            <a:r>
              <a:rPr lang="en-GB" sz="1200" dirty="0"/>
              <a:t>0Gb</a:t>
            </a:r>
          </a:p>
        </p:txBody>
      </p:sp>
      <p:sp>
        <p:nvSpPr>
          <p:cNvPr id="27" name="Rectangle 26">
            <a:extLst>
              <a:ext uri="{FF2B5EF4-FFF2-40B4-BE49-F238E27FC236}">
                <a16:creationId xmlns:a16="http://schemas.microsoft.com/office/drawing/2014/main" id="{99DA9D61-87F2-41CD-A898-D9FA540AE000}"/>
              </a:ext>
            </a:extLst>
          </p:cNvPr>
          <p:cNvSpPr/>
          <p:nvPr/>
        </p:nvSpPr>
        <p:spPr>
          <a:xfrm>
            <a:off x="1785129" y="2450351"/>
            <a:ext cx="1872208" cy="99011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Operating System</a:t>
            </a:r>
          </a:p>
        </p:txBody>
      </p:sp>
      <p:sp>
        <p:nvSpPr>
          <p:cNvPr id="29" name="Rectangle 28">
            <a:extLst>
              <a:ext uri="{FF2B5EF4-FFF2-40B4-BE49-F238E27FC236}">
                <a16:creationId xmlns:a16="http://schemas.microsoft.com/office/drawing/2014/main" id="{8C6230F3-347B-4719-AFC6-6EAB4668757B}"/>
              </a:ext>
            </a:extLst>
          </p:cNvPr>
          <p:cNvSpPr/>
          <p:nvPr/>
        </p:nvSpPr>
        <p:spPr>
          <a:xfrm>
            <a:off x="1785129" y="3458117"/>
            <a:ext cx="1872208" cy="576064"/>
          </a:xfrm>
          <a:prstGeom prst="rect">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Presentation app</a:t>
            </a:r>
          </a:p>
        </p:txBody>
      </p:sp>
      <p:sp>
        <p:nvSpPr>
          <p:cNvPr id="30" name="Rectangle 29">
            <a:extLst>
              <a:ext uri="{FF2B5EF4-FFF2-40B4-BE49-F238E27FC236}">
                <a16:creationId xmlns:a16="http://schemas.microsoft.com/office/drawing/2014/main" id="{D190ABAD-6439-48E9-BF79-EB1B132D6043}"/>
              </a:ext>
            </a:extLst>
          </p:cNvPr>
          <p:cNvSpPr/>
          <p:nvPr/>
        </p:nvSpPr>
        <p:spPr>
          <a:xfrm>
            <a:off x="1777641" y="4037959"/>
            <a:ext cx="1872208" cy="94856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Graphics app</a:t>
            </a:r>
          </a:p>
        </p:txBody>
      </p:sp>
    </p:spTree>
    <p:extLst>
      <p:ext uri="{BB962C8B-B14F-4D97-AF65-F5344CB8AC3E}">
        <p14:creationId xmlns:p14="http://schemas.microsoft.com/office/powerpoint/2010/main" val="1637808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178" y="757239"/>
            <a:ext cx="9238890" cy="512761"/>
          </a:xfrm>
        </p:spPr>
        <p:txBody>
          <a:bodyPr/>
          <a:lstStyle/>
          <a:p>
            <a:r>
              <a:rPr lang="en-GB" dirty="0"/>
              <a:t>The need for secondary storage</a:t>
            </a:r>
          </a:p>
        </p:txBody>
      </p:sp>
      <p:sp>
        <p:nvSpPr>
          <p:cNvPr id="5" name="TextBox 4"/>
          <p:cNvSpPr txBox="1"/>
          <p:nvPr/>
        </p:nvSpPr>
        <p:spPr>
          <a:xfrm>
            <a:off x="319178" y="1453296"/>
            <a:ext cx="2604997" cy="261610"/>
          </a:xfrm>
          <a:prstGeom prst="rect">
            <a:avLst/>
          </a:prstGeom>
          <a:noFill/>
        </p:spPr>
        <p:txBody>
          <a:bodyPr wrap="square" rtlCol="0">
            <a:spAutoFit/>
          </a:bodyPr>
          <a:lstStyle/>
          <a:p>
            <a:r>
              <a:rPr lang="en-GB" sz="1100" dirty="0"/>
              <a:t>ROM can’t be used to save files because:</a:t>
            </a:r>
          </a:p>
        </p:txBody>
      </p:sp>
      <p:sp>
        <p:nvSpPr>
          <p:cNvPr id="8" name="Rectangle 7"/>
          <p:cNvSpPr/>
          <p:nvPr/>
        </p:nvSpPr>
        <p:spPr>
          <a:xfrm>
            <a:off x="2838451" y="1365161"/>
            <a:ext cx="1657350"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1100" dirty="0">
                <a:solidFill>
                  <a:schemeClr val="tx1"/>
                </a:solidFill>
                <a:cs typeface="Calibri"/>
              </a:rPr>
              <a:t>It is read only</a:t>
            </a:r>
            <a:endParaRPr lang="en-GB" sz="1100" dirty="0">
              <a:solidFill>
                <a:schemeClr val="tx1"/>
              </a:solidFill>
            </a:endParaRPr>
          </a:p>
        </p:txBody>
      </p:sp>
      <p:sp>
        <p:nvSpPr>
          <p:cNvPr id="13" name="TextBox 12"/>
          <p:cNvSpPr txBox="1"/>
          <p:nvPr/>
        </p:nvSpPr>
        <p:spPr>
          <a:xfrm>
            <a:off x="319178" y="1979312"/>
            <a:ext cx="2962094" cy="261610"/>
          </a:xfrm>
          <a:prstGeom prst="rect">
            <a:avLst/>
          </a:prstGeom>
          <a:noFill/>
        </p:spPr>
        <p:txBody>
          <a:bodyPr wrap="square" rtlCol="0">
            <a:spAutoFit/>
          </a:bodyPr>
          <a:lstStyle/>
          <a:p>
            <a:r>
              <a:rPr lang="en-GB" sz="1100" dirty="0"/>
              <a:t>Therefore secondary storage is needed because:</a:t>
            </a:r>
          </a:p>
        </p:txBody>
      </p:sp>
      <p:sp>
        <p:nvSpPr>
          <p:cNvPr id="14" name="Rectangle 13"/>
          <p:cNvSpPr/>
          <p:nvPr/>
        </p:nvSpPr>
        <p:spPr>
          <a:xfrm>
            <a:off x="3281272" y="1898202"/>
            <a:ext cx="5586503"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1100" dirty="0">
                <a:solidFill>
                  <a:schemeClr val="tx1"/>
                </a:solidFill>
                <a:cs typeface="Calibri"/>
              </a:rPr>
              <a:t>It is read and write and is not volatile.</a:t>
            </a:r>
            <a:endParaRPr lang="en-GB" sz="1100" dirty="0">
              <a:solidFill>
                <a:schemeClr val="tx1"/>
              </a:solidFill>
            </a:endParaRPr>
          </a:p>
        </p:txBody>
      </p:sp>
      <p:sp>
        <p:nvSpPr>
          <p:cNvPr id="7" name="TextBox 6"/>
          <p:cNvSpPr txBox="1"/>
          <p:nvPr/>
        </p:nvSpPr>
        <p:spPr>
          <a:xfrm>
            <a:off x="4691153" y="1453296"/>
            <a:ext cx="2604997" cy="261610"/>
          </a:xfrm>
          <a:prstGeom prst="rect">
            <a:avLst/>
          </a:prstGeom>
          <a:noFill/>
        </p:spPr>
        <p:txBody>
          <a:bodyPr wrap="square" rtlCol="0">
            <a:spAutoFit/>
          </a:bodyPr>
          <a:lstStyle/>
          <a:p>
            <a:r>
              <a:rPr lang="en-GB" sz="1100" dirty="0"/>
              <a:t>RAM can’t be used to save files because:</a:t>
            </a:r>
          </a:p>
        </p:txBody>
      </p:sp>
      <p:sp>
        <p:nvSpPr>
          <p:cNvPr id="9" name="Rectangle 8"/>
          <p:cNvSpPr/>
          <p:nvPr/>
        </p:nvSpPr>
        <p:spPr>
          <a:xfrm>
            <a:off x="7210426" y="1365161"/>
            <a:ext cx="1657350"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1100" dirty="0">
                <a:solidFill>
                  <a:schemeClr val="tx1"/>
                </a:solidFill>
                <a:cs typeface="Calibri"/>
              </a:rPr>
              <a:t>It is volatile</a:t>
            </a:r>
            <a:endParaRPr lang="en-GB" sz="1100" dirty="0">
              <a:solidFill>
                <a:schemeClr val="tx1"/>
              </a:solidFill>
            </a:endParaRPr>
          </a:p>
        </p:txBody>
      </p:sp>
      <p:sp>
        <p:nvSpPr>
          <p:cNvPr id="12" name="TextBox 11"/>
          <p:cNvSpPr txBox="1"/>
          <p:nvPr/>
        </p:nvSpPr>
        <p:spPr>
          <a:xfrm>
            <a:off x="319178" y="4457518"/>
            <a:ext cx="1690597" cy="261610"/>
          </a:xfrm>
          <a:prstGeom prst="rect">
            <a:avLst/>
          </a:prstGeom>
          <a:noFill/>
        </p:spPr>
        <p:txBody>
          <a:bodyPr wrap="square" rtlCol="0">
            <a:spAutoFit/>
          </a:bodyPr>
          <a:lstStyle/>
          <a:p>
            <a:r>
              <a:rPr lang="en-GB" sz="1100" dirty="0"/>
              <a:t>Secondary storage can be:</a:t>
            </a:r>
          </a:p>
        </p:txBody>
      </p:sp>
      <p:sp>
        <p:nvSpPr>
          <p:cNvPr id="15" name="Rectangle 14"/>
          <p:cNvSpPr/>
          <p:nvPr/>
        </p:nvSpPr>
        <p:spPr>
          <a:xfrm>
            <a:off x="2009776" y="4355332"/>
            <a:ext cx="1476374"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100" dirty="0">
                <a:solidFill>
                  <a:schemeClr val="tx1"/>
                </a:solidFill>
                <a:cs typeface="Calibri"/>
              </a:rPr>
              <a:t>Magnetic</a:t>
            </a:r>
            <a:endParaRPr lang="en-GB" sz="1100" dirty="0">
              <a:solidFill>
                <a:schemeClr val="tx1"/>
              </a:solidFill>
            </a:endParaRPr>
          </a:p>
        </p:txBody>
      </p:sp>
      <p:sp>
        <p:nvSpPr>
          <p:cNvPr id="18" name="Rectangle 17"/>
          <p:cNvSpPr/>
          <p:nvPr/>
        </p:nvSpPr>
        <p:spPr>
          <a:xfrm>
            <a:off x="2009775" y="4897790"/>
            <a:ext cx="1476375"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Data is stored using magnetism.</a:t>
            </a:r>
          </a:p>
        </p:txBody>
      </p:sp>
      <p:sp>
        <p:nvSpPr>
          <p:cNvPr id="19" name="Rectangle 18"/>
          <p:cNvSpPr/>
          <p:nvPr/>
        </p:nvSpPr>
        <p:spPr>
          <a:xfrm>
            <a:off x="3667126" y="4369382"/>
            <a:ext cx="1476374"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100" dirty="0">
                <a:solidFill>
                  <a:schemeClr val="tx1"/>
                </a:solidFill>
                <a:cs typeface="Calibri"/>
              </a:rPr>
              <a:t>Solid State</a:t>
            </a:r>
            <a:endParaRPr lang="en-GB" sz="1100" dirty="0">
              <a:solidFill>
                <a:schemeClr val="tx1"/>
              </a:solidFill>
            </a:endParaRPr>
          </a:p>
        </p:txBody>
      </p:sp>
      <p:sp>
        <p:nvSpPr>
          <p:cNvPr id="20" name="Rectangle 19"/>
          <p:cNvSpPr/>
          <p:nvPr/>
        </p:nvSpPr>
        <p:spPr>
          <a:xfrm>
            <a:off x="3667125" y="4897790"/>
            <a:ext cx="1476375"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Data is stored using semiconductor chips.</a:t>
            </a:r>
          </a:p>
        </p:txBody>
      </p:sp>
      <p:sp>
        <p:nvSpPr>
          <p:cNvPr id="21" name="Rectangle 20"/>
          <p:cNvSpPr/>
          <p:nvPr/>
        </p:nvSpPr>
        <p:spPr>
          <a:xfrm>
            <a:off x="5324476" y="4369382"/>
            <a:ext cx="1476374"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100" dirty="0">
                <a:solidFill>
                  <a:schemeClr val="tx1"/>
                </a:solidFill>
                <a:cs typeface="Calibri"/>
              </a:rPr>
              <a:t>Optical</a:t>
            </a:r>
            <a:endParaRPr lang="en-GB" sz="1100" dirty="0">
              <a:solidFill>
                <a:schemeClr val="tx1"/>
              </a:solidFill>
            </a:endParaRPr>
          </a:p>
        </p:txBody>
      </p:sp>
      <p:sp>
        <p:nvSpPr>
          <p:cNvPr id="22" name="Rectangle 21"/>
          <p:cNvSpPr/>
          <p:nvPr/>
        </p:nvSpPr>
        <p:spPr>
          <a:xfrm>
            <a:off x="5324475" y="4897790"/>
            <a:ext cx="1476375"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Data can be stored using ‘pits and lands’.</a:t>
            </a:r>
          </a:p>
        </p:txBody>
      </p:sp>
      <p:cxnSp>
        <p:nvCxnSpPr>
          <p:cNvPr id="4" name="Straight Connector 3"/>
          <p:cNvCxnSpPr>
            <a:stCxn id="15" idx="2"/>
            <a:endCxn id="18" idx="0"/>
          </p:cNvCxnSpPr>
          <p:nvPr/>
        </p:nvCxnSpPr>
        <p:spPr>
          <a:xfrm>
            <a:off x="2747963" y="4793213"/>
            <a:ext cx="0" cy="10457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9" idx="2"/>
            <a:endCxn id="20" idx="0"/>
          </p:cNvCxnSpPr>
          <p:nvPr/>
        </p:nvCxnSpPr>
        <p:spPr>
          <a:xfrm>
            <a:off x="4405313" y="4807263"/>
            <a:ext cx="0" cy="90527"/>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21" idx="2"/>
            <a:endCxn id="22" idx="0"/>
          </p:cNvCxnSpPr>
          <p:nvPr/>
        </p:nvCxnSpPr>
        <p:spPr>
          <a:xfrm>
            <a:off x="6062663" y="4807263"/>
            <a:ext cx="0" cy="90527"/>
          </a:xfrm>
          <a:prstGeom prst="line">
            <a:avLst/>
          </a:prstGeom>
        </p:spPr>
        <p:style>
          <a:lnRef idx="1">
            <a:schemeClr val="accent1"/>
          </a:lnRef>
          <a:fillRef idx="0">
            <a:schemeClr val="accent1"/>
          </a:fillRef>
          <a:effectRef idx="0">
            <a:schemeClr val="accent1"/>
          </a:effectRef>
          <a:fontRef idx="minor">
            <a:schemeClr val="tx1"/>
          </a:fontRef>
        </p:style>
      </p:cxnSp>
      <p:sp>
        <p:nvSpPr>
          <p:cNvPr id="26" name="Title 1"/>
          <p:cNvSpPr txBox="1">
            <a:spLocks/>
          </p:cNvSpPr>
          <p:nvPr/>
        </p:nvSpPr>
        <p:spPr>
          <a:xfrm>
            <a:off x="319178" y="2822806"/>
            <a:ext cx="9238890" cy="51276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r>
              <a:rPr lang="en-GB" dirty="0"/>
              <a:t>Types of secondary storage</a:t>
            </a:r>
          </a:p>
        </p:txBody>
      </p:sp>
      <p:sp>
        <p:nvSpPr>
          <p:cNvPr id="27" name="TextBox 26"/>
          <p:cNvSpPr txBox="1"/>
          <p:nvPr/>
        </p:nvSpPr>
        <p:spPr>
          <a:xfrm>
            <a:off x="319178" y="3346758"/>
            <a:ext cx="6633893" cy="600164"/>
          </a:xfrm>
          <a:prstGeom prst="rect">
            <a:avLst/>
          </a:prstGeom>
          <a:noFill/>
        </p:spPr>
        <p:txBody>
          <a:bodyPr wrap="square" rtlCol="0">
            <a:spAutoFit/>
          </a:bodyPr>
          <a:lstStyle/>
          <a:p>
            <a:r>
              <a:rPr lang="en-GB" sz="1100" dirty="0"/>
              <a:t>RAM, ROM, registers and cache are referred to as </a:t>
            </a:r>
            <a:r>
              <a:rPr lang="en-GB" sz="1100" b="1" dirty="0"/>
              <a:t>primary</a:t>
            </a:r>
            <a:r>
              <a:rPr lang="en-GB" sz="1100" dirty="0"/>
              <a:t> storage.  </a:t>
            </a:r>
            <a:br>
              <a:rPr lang="en-GB" sz="1100" dirty="0"/>
            </a:br>
            <a:r>
              <a:rPr lang="en-GB" sz="1100" dirty="0"/>
              <a:t>The operating system, programs and data are held in </a:t>
            </a:r>
            <a:r>
              <a:rPr lang="en-GB" sz="1100" b="1" dirty="0"/>
              <a:t>secondary</a:t>
            </a:r>
            <a:r>
              <a:rPr lang="en-GB" sz="1100" dirty="0"/>
              <a:t> storage when not in use.</a:t>
            </a:r>
          </a:p>
          <a:p>
            <a:r>
              <a:rPr lang="en-GB" sz="1100" dirty="0"/>
              <a:t>The term </a:t>
            </a:r>
            <a:r>
              <a:rPr lang="en-GB" sz="1100" b="1" dirty="0"/>
              <a:t>tertiary</a:t>
            </a:r>
            <a:r>
              <a:rPr lang="en-GB" sz="1100" dirty="0"/>
              <a:t> storage is used to describe backups and archives of large amounts of data.</a:t>
            </a:r>
          </a:p>
        </p:txBody>
      </p:sp>
    </p:spTree>
    <p:extLst>
      <p:ext uri="{BB962C8B-B14F-4D97-AF65-F5344CB8AC3E}">
        <p14:creationId xmlns:p14="http://schemas.microsoft.com/office/powerpoint/2010/main" val="1589609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5305970" y="1270000"/>
            <a:ext cx="3460956" cy="5435600"/>
          </a:xfrm>
          <a:prstGeom prst="rect">
            <a:avLst/>
          </a:prstGeom>
          <a:solidFill>
            <a:srgbClr val="CCECFF"/>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1120878" y="1270000"/>
            <a:ext cx="3460956" cy="5435600"/>
          </a:xfrm>
          <a:prstGeom prst="rect">
            <a:avLst/>
          </a:prstGeom>
          <a:solidFill>
            <a:srgbClr val="CCECFF"/>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319178" y="757239"/>
            <a:ext cx="9238890" cy="512761"/>
          </a:xfrm>
        </p:spPr>
        <p:txBody>
          <a:bodyPr/>
          <a:lstStyle/>
          <a:p>
            <a:r>
              <a:rPr lang="en-GB" dirty="0"/>
              <a:t>Examples of secondary storage</a:t>
            </a:r>
          </a:p>
        </p:txBody>
      </p:sp>
      <p:graphicFrame>
        <p:nvGraphicFramePr>
          <p:cNvPr id="3" name="Table 2"/>
          <p:cNvGraphicFramePr>
            <a:graphicFrameLocks noGrp="1"/>
          </p:cNvGraphicFramePr>
          <p:nvPr/>
        </p:nvGraphicFramePr>
        <p:xfrm>
          <a:off x="1258631" y="1374775"/>
          <a:ext cx="3208047" cy="5290185"/>
        </p:xfrm>
        <a:graphic>
          <a:graphicData uri="http://schemas.openxmlformats.org/drawingml/2006/table">
            <a:tbl>
              <a:tblPr firstRow="1" bandRow="1">
                <a:effectLst/>
                <a:tableStyleId>{5C22544A-7EE6-4342-B048-85BDC9FD1C3A}</a:tableStyleId>
              </a:tblPr>
              <a:tblGrid>
                <a:gridCol w="1244918">
                  <a:extLst>
                    <a:ext uri="{9D8B030D-6E8A-4147-A177-3AD203B41FA5}">
                      <a16:colId xmlns:a16="http://schemas.microsoft.com/office/drawing/2014/main" val="2546648551"/>
                    </a:ext>
                  </a:extLst>
                </a:gridCol>
                <a:gridCol w="437832">
                  <a:extLst>
                    <a:ext uri="{9D8B030D-6E8A-4147-A177-3AD203B41FA5}">
                      <a16:colId xmlns:a16="http://schemas.microsoft.com/office/drawing/2014/main" val="3921208624"/>
                    </a:ext>
                  </a:extLst>
                </a:gridCol>
                <a:gridCol w="1525297">
                  <a:extLst>
                    <a:ext uri="{9D8B030D-6E8A-4147-A177-3AD203B41FA5}">
                      <a16:colId xmlns:a16="http://schemas.microsoft.com/office/drawing/2014/main" val="3124831544"/>
                    </a:ext>
                  </a:extLst>
                </a:gridCol>
              </a:tblGrid>
              <a:tr h="370840">
                <a:tc gridSpan="3">
                  <a:txBody>
                    <a:bodyPr/>
                    <a:lstStyle/>
                    <a:p>
                      <a:pPr algn="ctr"/>
                      <a:r>
                        <a:rPr lang="en-GB" sz="1400" dirty="0"/>
                        <a:t>HARD DISK</a:t>
                      </a:r>
                    </a:p>
                  </a:txBody>
                  <a:tcPr anchor="ctr"/>
                </a:tc>
                <a:tc hMerge="1">
                  <a:txBody>
                    <a:bodyPr/>
                    <a:lstStyle/>
                    <a:p>
                      <a:endParaRPr lang="en-GB" dirty="0"/>
                    </a:p>
                  </a:txBody>
                  <a:tcPr/>
                </a:tc>
                <a:tc hMerge="1">
                  <a:txBody>
                    <a:bodyPr/>
                    <a:lstStyle/>
                    <a:p>
                      <a:endParaRPr lang="en-GB" sz="1100" dirty="0"/>
                    </a:p>
                  </a:txBody>
                  <a:tcPr/>
                </a:tc>
                <a:extLst>
                  <a:ext uri="{0D108BD9-81ED-4DB2-BD59-A6C34878D82A}">
                    <a16:rowId xmlns:a16="http://schemas.microsoft.com/office/drawing/2014/main" val="2954130744"/>
                  </a:ext>
                </a:extLst>
              </a:tr>
              <a:tr h="1226185">
                <a:tc>
                  <a:txBody>
                    <a:bodyPr/>
                    <a:lstStyle/>
                    <a:p>
                      <a:r>
                        <a:rPr lang="en-GB" sz="1100" u="none" dirty="0"/>
                        <a:t>Image</a:t>
                      </a:r>
                    </a:p>
                  </a:txBody>
                  <a:tcPr anchor="ctr"/>
                </a:tc>
                <a:tc gridSpan="2">
                  <a:txBody>
                    <a:bodyPr/>
                    <a:lstStyle/>
                    <a:p>
                      <a:pPr algn="l"/>
                      <a:endParaRPr lang="en-GB" sz="1100" dirty="0"/>
                    </a:p>
                  </a:txBody>
                  <a:tcPr anchor="ctr"/>
                </a:tc>
                <a:tc hMerge="1">
                  <a:txBody>
                    <a:bodyPr/>
                    <a:lstStyle/>
                    <a:p>
                      <a:endParaRPr lang="en-GB" sz="1100" dirty="0"/>
                    </a:p>
                  </a:txBody>
                  <a:tcPr/>
                </a:tc>
                <a:extLst>
                  <a:ext uri="{0D108BD9-81ED-4DB2-BD59-A6C34878D82A}">
                    <a16:rowId xmlns:a16="http://schemas.microsoft.com/office/drawing/2014/main" val="372487512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100" u="none" dirty="0"/>
                        <a:t>Type</a:t>
                      </a:r>
                    </a:p>
                  </a:txBody>
                  <a:tcPr anchor="ctr"/>
                </a:tc>
                <a:tc gridSpan="2">
                  <a:txBody>
                    <a:bodyPr/>
                    <a:lstStyle/>
                    <a:p>
                      <a:pPr algn="l"/>
                      <a:r>
                        <a:rPr lang="en-GB" sz="1100" dirty="0"/>
                        <a:t>Magnetic</a:t>
                      </a:r>
                    </a:p>
                  </a:txBody>
                  <a:tcPr anchor="ctr"/>
                </a:tc>
                <a:tc hMerge="1">
                  <a:txBody>
                    <a:bodyPr/>
                    <a:lstStyle/>
                    <a:p>
                      <a:endParaRPr lang="en-GB" sz="1100" dirty="0"/>
                    </a:p>
                  </a:txBody>
                  <a:tcPr/>
                </a:tc>
                <a:extLst>
                  <a:ext uri="{0D108BD9-81ED-4DB2-BD59-A6C34878D82A}">
                    <a16:rowId xmlns:a16="http://schemas.microsoft.com/office/drawing/2014/main" val="316648259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100" u="none" dirty="0"/>
                        <a:t>Uses</a:t>
                      </a:r>
                    </a:p>
                  </a:txBody>
                  <a:tcPr/>
                </a:tc>
                <a:tc gridSpan="2">
                  <a:txBody>
                    <a:bodyPr/>
                    <a:lstStyle/>
                    <a:p>
                      <a:pPr algn="l"/>
                      <a:r>
                        <a:rPr lang="en-GB" sz="1100" dirty="0"/>
                        <a:t>Internal</a:t>
                      </a:r>
                      <a:r>
                        <a:rPr lang="en-GB" sz="1100" baseline="0" dirty="0"/>
                        <a:t> storage for PC/laptop.</a:t>
                      </a:r>
                    </a:p>
                    <a:p>
                      <a:pPr algn="l"/>
                      <a:r>
                        <a:rPr lang="en-GB" sz="1100" baseline="0" dirty="0"/>
                        <a:t>Holds operating system and program files.</a:t>
                      </a:r>
                      <a:endParaRPr lang="en-GB" sz="1100" dirty="0"/>
                    </a:p>
                  </a:txBody>
                  <a:tcPr/>
                </a:tc>
                <a:tc hMerge="1">
                  <a:txBody>
                    <a:bodyPr/>
                    <a:lstStyle/>
                    <a:p>
                      <a:endParaRPr lang="en-GB" sz="1100" dirty="0"/>
                    </a:p>
                  </a:txBody>
                  <a:tcPr/>
                </a:tc>
                <a:extLst>
                  <a:ext uri="{0D108BD9-81ED-4DB2-BD59-A6C34878D82A}">
                    <a16:rowId xmlns:a16="http://schemas.microsoft.com/office/drawing/2014/main" val="345813421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100" u="none" dirty="0"/>
                        <a:t>Characteristics</a:t>
                      </a:r>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100" dirty="0"/>
                        <a:t>Moving drive head which</a:t>
                      </a:r>
                      <a:r>
                        <a:rPr lang="en-GB" sz="1100" baseline="0" dirty="0"/>
                        <a:t> has to move to each part of a data file.  Hard disks perform better if they are defragmented.</a:t>
                      </a:r>
                      <a:endParaRPr lang="en-GB" sz="1100" dirty="0"/>
                    </a:p>
                  </a:txBody>
                  <a:tcPr/>
                </a:tc>
                <a:tc hMerge="1">
                  <a:txBody>
                    <a:bodyPr/>
                    <a:lstStyle/>
                    <a:p>
                      <a:endParaRPr lang="en-GB" sz="1100" dirty="0"/>
                    </a:p>
                  </a:txBody>
                  <a:tcPr/>
                </a:tc>
                <a:extLst>
                  <a:ext uri="{0D108BD9-81ED-4DB2-BD59-A6C34878D82A}">
                    <a16:rowId xmlns:a16="http://schemas.microsoft.com/office/drawing/2014/main" val="780757441"/>
                  </a:ext>
                </a:extLst>
              </a:tr>
              <a:tr h="370840">
                <a:tc>
                  <a:txBody>
                    <a:bodyPr/>
                    <a:lstStyle/>
                    <a:p>
                      <a:r>
                        <a:rPr lang="en-GB" sz="1100" dirty="0"/>
                        <a:t>Reliability and</a:t>
                      </a:r>
                    </a:p>
                    <a:p>
                      <a:r>
                        <a:rPr lang="en-GB" sz="1100" dirty="0"/>
                        <a:t>Durability</a:t>
                      </a:r>
                    </a:p>
                  </a:txBody>
                  <a:tcPr anchor="ctr"/>
                </a:tc>
                <a:tc>
                  <a:txBody>
                    <a:bodyPr/>
                    <a:lstStyle/>
                    <a:p>
                      <a:pPr algn="ctr"/>
                      <a:r>
                        <a:rPr lang="en-GB" sz="1100" dirty="0">
                          <a:solidFill>
                            <a:srgbClr val="0070C0"/>
                          </a:solidFill>
                        </a:rPr>
                        <a:t>8</a:t>
                      </a:r>
                    </a:p>
                  </a:txBody>
                  <a:tcPr anchor="ctr"/>
                </a:tc>
                <a:tc>
                  <a:txBody>
                    <a:bodyPr/>
                    <a:lstStyle/>
                    <a:p>
                      <a:r>
                        <a:rPr lang="en-GB" sz="1100" dirty="0"/>
                        <a:t>Damaged by impacts.</a:t>
                      </a:r>
                    </a:p>
                  </a:txBody>
                  <a:tcPr anchor="ctr"/>
                </a:tc>
                <a:extLst>
                  <a:ext uri="{0D108BD9-81ED-4DB2-BD59-A6C34878D82A}">
                    <a16:rowId xmlns:a16="http://schemas.microsoft.com/office/drawing/2014/main" val="2981327044"/>
                  </a:ext>
                </a:extLst>
              </a:tr>
              <a:tr h="370840">
                <a:tc>
                  <a:txBody>
                    <a:bodyPr/>
                    <a:lstStyle/>
                    <a:p>
                      <a:r>
                        <a:rPr lang="en-GB" sz="1100" dirty="0"/>
                        <a:t>Portability</a:t>
                      </a:r>
                    </a:p>
                  </a:txBody>
                  <a:tcPr anchor="ctr"/>
                </a:tc>
                <a:tc>
                  <a:txBody>
                    <a:bodyPr/>
                    <a:lstStyle/>
                    <a:p>
                      <a:pPr algn="ctr"/>
                      <a:r>
                        <a:rPr lang="en-GB" sz="1100" dirty="0">
                          <a:solidFill>
                            <a:srgbClr val="0070C0"/>
                          </a:solidFill>
                        </a:rPr>
                        <a:t>7</a:t>
                      </a:r>
                    </a:p>
                  </a:txBody>
                  <a:tcPr anchor="ctr"/>
                </a:tc>
                <a:tc>
                  <a:txBody>
                    <a:bodyPr/>
                    <a:lstStyle/>
                    <a:p>
                      <a:r>
                        <a:rPr lang="en-GB" sz="1100" dirty="0"/>
                        <a:t>Can be portable,</a:t>
                      </a:r>
                      <a:r>
                        <a:rPr lang="en-GB" sz="1100" baseline="0" dirty="0"/>
                        <a:t> but are larger and heavier.</a:t>
                      </a:r>
                      <a:endParaRPr lang="en-GB" sz="1100" dirty="0"/>
                    </a:p>
                  </a:txBody>
                  <a:tcPr anchor="ctr"/>
                </a:tc>
                <a:extLst>
                  <a:ext uri="{0D108BD9-81ED-4DB2-BD59-A6C34878D82A}">
                    <a16:rowId xmlns:a16="http://schemas.microsoft.com/office/drawing/2014/main" val="1453296571"/>
                  </a:ext>
                </a:extLst>
              </a:tr>
              <a:tr h="370840">
                <a:tc>
                  <a:txBody>
                    <a:bodyPr/>
                    <a:lstStyle/>
                    <a:p>
                      <a:r>
                        <a:rPr lang="en-GB" sz="1100" dirty="0"/>
                        <a:t>Capacity</a:t>
                      </a:r>
                    </a:p>
                  </a:txBody>
                  <a:tcPr anchor="ctr"/>
                </a:tc>
                <a:tc>
                  <a:txBody>
                    <a:bodyPr/>
                    <a:lstStyle/>
                    <a:p>
                      <a:pPr algn="ctr"/>
                      <a:r>
                        <a:rPr lang="en-GB" sz="1100" dirty="0">
                          <a:solidFill>
                            <a:srgbClr val="0070C0"/>
                          </a:solidFill>
                        </a:rPr>
                        <a:t>10</a:t>
                      </a:r>
                    </a:p>
                  </a:txBody>
                  <a:tcPr anchor="ctr"/>
                </a:tc>
                <a:tc>
                  <a:txBody>
                    <a:bodyPr/>
                    <a:lstStyle/>
                    <a:p>
                      <a:r>
                        <a:rPr lang="en-GB" sz="1100" dirty="0"/>
                        <a:t>Very high:</a:t>
                      </a:r>
                      <a:r>
                        <a:rPr lang="en-GB" sz="1100" baseline="0" dirty="0"/>
                        <a:t> </a:t>
                      </a:r>
                      <a:r>
                        <a:rPr lang="en-GB" sz="1100" dirty="0"/>
                        <a:t>2-8TB.</a:t>
                      </a:r>
                    </a:p>
                  </a:txBody>
                  <a:tcPr anchor="ctr"/>
                </a:tc>
                <a:extLst>
                  <a:ext uri="{0D108BD9-81ED-4DB2-BD59-A6C34878D82A}">
                    <a16:rowId xmlns:a16="http://schemas.microsoft.com/office/drawing/2014/main" val="44047067"/>
                  </a:ext>
                </a:extLst>
              </a:tr>
              <a:tr h="370840">
                <a:tc>
                  <a:txBody>
                    <a:bodyPr/>
                    <a:lstStyle/>
                    <a:p>
                      <a:r>
                        <a:rPr lang="en-GB" sz="1100" dirty="0"/>
                        <a:t>Cost</a:t>
                      </a:r>
                    </a:p>
                  </a:txBody>
                  <a:tcPr anchor="ctr"/>
                </a:tc>
                <a:tc>
                  <a:txBody>
                    <a:bodyPr/>
                    <a:lstStyle/>
                    <a:p>
                      <a:pPr algn="ctr"/>
                      <a:r>
                        <a:rPr lang="en-GB" sz="1100" dirty="0">
                          <a:solidFill>
                            <a:srgbClr val="0070C0"/>
                          </a:solidFill>
                        </a:rPr>
                        <a:t>7</a:t>
                      </a:r>
                    </a:p>
                  </a:txBody>
                  <a:tcPr anchor="ctr"/>
                </a:tc>
                <a:tc>
                  <a:txBody>
                    <a:bodyPr/>
                    <a:lstStyle/>
                    <a:p>
                      <a:r>
                        <a:rPr lang="en-GB" sz="1100" dirty="0"/>
                        <a:t>Cheap.</a:t>
                      </a:r>
                    </a:p>
                  </a:txBody>
                  <a:tcPr anchor="ctr"/>
                </a:tc>
                <a:extLst>
                  <a:ext uri="{0D108BD9-81ED-4DB2-BD59-A6C34878D82A}">
                    <a16:rowId xmlns:a16="http://schemas.microsoft.com/office/drawing/2014/main" val="3003170839"/>
                  </a:ext>
                </a:extLst>
              </a:tr>
              <a:tr h="370840">
                <a:tc>
                  <a:txBody>
                    <a:bodyPr/>
                    <a:lstStyle/>
                    <a:p>
                      <a:r>
                        <a:rPr lang="en-GB" sz="1100" dirty="0"/>
                        <a:t>Data access speed</a:t>
                      </a:r>
                    </a:p>
                  </a:txBody>
                  <a:tcPr anchor="ctr"/>
                </a:tc>
                <a:tc>
                  <a:txBody>
                    <a:bodyPr/>
                    <a:lstStyle/>
                    <a:p>
                      <a:pPr algn="ctr"/>
                      <a:r>
                        <a:rPr lang="en-GB" sz="1100" dirty="0">
                          <a:solidFill>
                            <a:srgbClr val="0070C0"/>
                          </a:solidFill>
                        </a:rPr>
                        <a:t>7</a:t>
                      </a:r>
                    </a:p>
                  </a:txBody>
                  <a:tcPr anchor="ctr"/>
                </a:tc>
                <a:tc>
                  <a:txBody>
                    <a:bodyPr/>
                    <a:lstStyle/>
                    <a:p>
                      <a:r>
                        <a:rPr lang="en-GB" sz="1100" dirty="0"/>
                        <a:t>Fast.</a:t>
                      </a:r>
                    </a:p>
                  </a:txBody>
                  <a:tcPr anchor="ctr"/>
                </a:tc>
                <a:extLst>
                  <a:ext uri="{0D108BD9-81ED-4DB2-BD59-A6C34878D82A}">
                    <a16:rowId xmlns:a16="http://schemas.microsoft.com/office/drawing/2014/main" val="3097114966"/>
                  </a:ext>
                </a:extLst>
              </a:tr>
            </a:tbl>
          </a:graphicData>
        </a:graphic>
      </p:graphicFrame>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8056" y="1981200"/>
            <a:ext cx="963794" cy="762000"/>
          </a:xfrm>
          <a:prstGeom prst="rect">
            <a:avLst/>
          </a:prstGeom>
        </p:spPr>
      </p:pic>
      <p:graphicFrame>
        <p:nvGraphicFramePr>
          <p:cNvPr id="24" name="Table 23"/>
          <p:cNvGraphicFramePr>
            <a:graphicFrameLocks noGrp="1"/>
          </p:cNvGraphicFramePr>
          <p:nvPr>
            <p:extLst>
              <p:ext uri="{D42A27DB-BD31-4B8C-83A1-F6EECF244321}">
                <p14:modId xmlns:p14="http://schemas.microsoft.com/office/powerpoint/2010/main" val="673344670"/>
              </p:ext>
            </p:extLst>
          </p:nvPr>
        </p:nvGraphicFramePr>
        <p:xfrm>
          <a:off x="5432425" y="1374775"/>
          <a:ext cx="3208047" cy="4619625"/>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244918">
                  <a:extLst>
                    <a:ext uri="{9D8B030D-6E8A-4147-A177-3AD203B41FA5}">
                      <a16:colId xmlns:a16="http://schemas.microsoft.com/office/drawing/2014/main" val="2546648551"/>
                    </a:ext>
                  </a:extLst>
                </a:gridCol>
                <a:gridCol w="437832">
                  <a:extLst>
                    <a:ext uri="{9D8B030D-6E8A-4147-A177-3AD203B41FA5}">
                      <a16:colId xmlns:a16="http://schemas.microsoft.com/office/drawing/2014/main" val="3921208624"/>
                    </a:ext>
                  </a:extLst>
                </a:gridCol>
                <a:gridCol w="1525297">
                  <a:extLst>
                    <a:ext uri="{9D8B030D-6E8A-4147-A177-3AD203B41FA5}">
                      <a16:colId xmlns:a16="http://schemas.microsoft.com/office/drawing/2014/main" val="3124831544"/>
                    </a:ext>
                  </a:extLst>
                </a:gridCol>
              </a:tblGrid>
              <a:tr h="370840">
                <a:tc gridSpan="3">
                  <a:txBody>
                    <a:bodyPr/>
                    <a:lstStyle/>
                    <a:p>
                      <a:pPr algn="ctr"/>
                      <a:r>
                        <a:rPr lang="en-GB" sz="1400" baseline="0" dirty="0"/>
                        <a:t>SOLID STATE FLASH MEMORY</a:t>
                      </a:r>
                      <a:endParaRPr lang="en-GB" sz="1400" dirty="0"/>
                    </a:p>
                  </a:txBody>
                  <a:tcPr anchor="ctr"/>
                </a:tc>
                <a:tc hMerge="1">
                  <a:txBody>
                    <a:bodyPr/>
                    <a:lstStyle/>
                    <a:p>
                      <a:endParaRPr lang="en-GB" dirty="0"/>
                    </a:p>
                  </a:txBody>
                  <a:tcPr/>
                </a:tc>
                <a:tc hMerge="1">
                  <a:txBody>
                    <a:bodyPr/>
                    <a:lstStyle/>
                    <a:p>
                      <a:endParaRPr lang="en-GB" sz="1100" dirty="0"/>
                    </a:p>
                  </a:txBody>
                  <a:tcPr/>
                </a:tc>
                <a:extLst>
                  <a:ext uri="{0D108BD9-81ED-4DB2-BD59-A6C34878D82A}">
                    <a16:rowId xmlns:a16="http://schemas.microsoft.com/office/drawing/2014/main" val="2954130744"/>
                  </a:ext>
                </a:extLst>
              </a:tr>
              <a:tr h="1226185">
                <a:tc>
                  <a:txBody>
                    <a:bodyPr/>
                    <a:lstStyle/>
                    <a:p>
                      <a:r>
                        <a:rPr lang="en-GB" sz="1100" u="none" dirty="0"/>
                        <a:t>Image</a:t>
                      </a:r>
                    </a:p>
                  </a:txBody>
                  <a:tcPr anchor="ctr"/>
                </a:tc>
                <a:tc gridSpan="2">
                  <a:txBody>
                    <a:bodyPr/>
                    <a:lstStyle/>
                    <a:p>
                      <a:pPr algn="l"/>
                      <a:endParaRPr lang="en-GB" sz="1100" dirty="0"/>
                    </a:p>
                  </a:txBody>
                  <a:tcPr anchor="ctr"/>
                </a:tc>
                <a:tc hMerge="1">
                  <a:txBody>
                    <a:bodyPr/>
                    <a:lstStyle/>
                    <a:p>
                      <a:endParaRPr lang="en-GB" sz="1100" dirty="0"/>
                    </a:p>
                  </a:txBody>
                  <a:tcPr/>
                </a:tc>
                <a:extLst>
                  <a:ext uri="{0D108BD9-81ED-4DB2-BD59-A6C34878D82A}">
                    <a16:rowId xmlns:a16="http://schemas.microsoft.com/office/drawing/2014/main" val="372487512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100" u="none" dirty="0"/>
                        <a:t>Type</a:t>
                      </a:r>
                    </a:p>
                  </a:txBody>
                  <a:tcPr anchor="ctr"/>
                </a:tc>
                <a:tc gridSpan="2">
                  <a:txBody>
                    <a:bodyPr/>
                    <a:lstStyle/>
                    <a:p>
                      <a:pPr algn="l"/>
                      <a:r>
                        <a:rPr lang="en-GB" sz="1100" dirty="0"/>
                        <a:t>Solid State</a:t>
                      </a:r>
                    </a:p>
                  </a:txBody>
                  <a:tcPr anchor="ctr"/>
                </a:tc>
                <a:tc hMerge="1">
                  <a:txBody>
                    <a:bodyPr/>
                    <a:lstStyle/>
                    <a:p>
                      <a:endParaRPr lang="en-GB" sz="1100" dirty="0"/>
                    </a:p>
                  </a:txBody>
                  <a:tcPr/>
                </a:tc>
                <a:extLst>
                  <a:ext uri="{0D108BD9-81ED-4DB2-BD59-A6C34878D82A}">
                    <a16:rowId xmlns:a16="http://schemas.microsoft.com/office/drawing/2014/main" val="316648259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100" u="none" dirty="0"/>
                        <a:t>Uses</a:t>
                      </a:r>
                    </a:p>
                  </a:txBody>
                  <a:tcPr/>
                </a:tc>
                <a:tc gridSpan="2">
                  <a:txBody>
                    <a:bodyPr/>
                    <a:lstStyle/>
                    <a:p>
                      <a:pPr algn="l"/>
                      <a:r>
                        <a:rPr lang="en-GB" sz="1100" dirty="0"/>
                        <a:t>Portable storage.</a:t>
                      </a:r>
                    </a:p>
                  </a:txBody>
                  <a:tcPr/>
                </a:tc>
                <a:tc hMerge="1">
                  <a:txBody>
                    <a:bodyPr/>
                    <a:lstStyle/>
                    <a:p>
                      <a:endParaRPr lang="en-GB" sz="1100" dirty="0"/>
                    </a:p>
                  </a:txBody>
                  <a:tcPr/>
                </a:tc>
                <a:extLst>
                  <a:ext uri="{0D108BD9-81ED-4DB2-BD59-A6C34878D82A}">
                    <a16:rowId xmlns:a16="http://schemas.microsoft.com/office/drawing/2014/main" val="345813421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100" u="none" dirty="0"/>
                        <a:t>Characteristics</a:t>
                      </a:r>
                    </a:p>
                  </a:txBody>
                  <a:tcPr/>
                </a:tc>
                <a:tc gridSpan="2">
                  <a:txBody>
                    <a:bodyPr/>
                    <a:lstStyle/>
                    <a:p>
                      <a:pPr marL="0" marR="0" indent="0" algn="l" rtl="0" eaLnBrk="1" fontAlgn="auto" latinLnBrk="0" hangingPunct="1">
                        <a:lnSpc>
                          <a:spcPct val="100000"/>
                        </a:lnSpc>
                        <a:spcBef>
                          <a:spcPts val="0"/>
                        </a:spcBef>
                        <a:spcAft>
                          <a:spcPts val="0"/>
                        </a:spcAft>
                        <a:buFontTx/>
                        <a:buNone/>
                      </a:pPr>
                      <a:r>
                        <a:rPr lang="en-GB" sz="1100" dirty="0"/>
                        <a:t>Silicon chips.</a:t>
                      </a:r>
                    </a:p>
                  </a:txBody>
                  <a:tcPr/>
                </a:tc>
                <a:tc hMerge="1">
                  <a:txBody>
                    <a:bodyPr/>
                    <a:lstStyle/>
                    <a:p>
                      <a:endParaRPr lang="en-GB" sz="1100" dirty="0"/>
                    </a:p>
                  </a:txBody>
                  <a:tcPr/>
                </a:tc>
                <a:extLst>
                  <a:ext uri="{0D108BD9-81ED-4DB2-BD59-A6C34878D82A}">
                    <a16:rowId xmlns:a16="http://schemas.microsoft.com/office/drawing/2014/main" val="780757441"/>
                  </a:ext>
                </a:extLst>
              </a:tr>
              <a:tr h="370840">
                <a:tc>
                  <a:txBody>
                    <a:bodyPr/>
                    <a:lstStyle/>
                    <a:p>
                      <a:r>
                        <a:rPr lang="en-GB" sz="1100" dirty="0"/>
                        <a:t>Reliability and</a:t>
                      </a:r>
                    </a:p>
                    <a:p>
                      <a:r>
                        <a:rPr lang="en-GB" sz="1100" dirty="0"/>
                        <a:t>Durability</a:t>
                      </a:r>
                    </a:p>
                  </a:txBody>
                  <a:tcPr anchor="ctr"/>
                </a:tc>
                <a:tc>
                  <a:txBody>
                    <a:bodyPr/>
                    <a:lstStyle/>
                    <a:p>
                      <a:pPr algn="ctr"/>
                      <a:r>
                        <a:rPr lang="en-GB" sz="1100" dirty="0">
                          <a:solidFill>
                            <a:srgbClr val="0070C0"/>
                          </a:solidFill>
                        </a:rPr>
                        <a:t>9</a:t>
                      </a:r>
                    </a:p>
                  </a:txBody>
                  <a:tcPr anchor="ctr"/>
                </a:tc>
                <a:tc>
                  <a:txBody>
                    <a:bodyPr/>
                    <a:lstStyle/>
                    <a:p>
                      <a:r>
                        <a:rPr lang="en-GB" sz="1100" dirty="0"/>
                        <a:t>Hard do break.</a:t>
                      </a:r>
                    </a:p>
                  </a:txBody>
                  <a:tcPr anchor="ctr"/>
                </a:tc>
                <a:extLst>
                  <a:ext uri="{0D108BD9-81ED-4DB2-BD59-A6C34878D82A}">
                    <a16:rowId xmlns:a16="http://schemas.microsoft.com/office/drawing/2014/main" val="2981327044"/>
                  </a:ext>
                </a:extLst>
              </a:tr>
              <a:tr h="370840">
                <a:tc>
                  <a:txBody>
                    <a:bodyPr/>
                    <a:lstStyle/>
                    <a:p>
                      <a:r>
                        <a:rPr lang="en-GB" sz="1100" dirty="0"/>
                        <a:t>Portability</a:t>
                      </a:r>
                    </a:p>
                  </a:txBody>
                  <a:tcPr anchor="ctr"/>
                </a:tc>
                <a:tc>
                  <a:txBody>
                    <a:bodyPr/>
                    <a:lstStyle/>
                    <a:p>
                      <a:pPr algn="ctr"/>
                      <a:r>
                        <a:rPr lang="en-GB" sz="1100" dirty="0">
                          <a:solidFill>
                            <a:srgbClr val="0070C0"/>
                          </a:solidFill>
                        </a:rPr>
                        <a:t>10</a:t>
                      </a:r>
                    </a:p>
                  </a:txBody>
                  <a:tcPr anchor="ctr"/>
                </a:tc>
                <a:tc>
                  <a:txBody>
                    <a:bodyPr/>
                    <a:lstStyle/>
                    <a:p>
                      <a:r>
                        <a:rPr lang="en-GB" sz="1100" dirty="0"/>
                        <a:t>Light weight.</a:t>
                      </a:r>
                    </a:p>
                  </a:txBody>
                  <a:tcPr anchor="ctr"/>
                </a:tc>
                <a:extLst>
                  <a:ext uri="{0D108BD9-81ED-4DB2-BD59-A6C34878D82A}">
                    <a16:rowId xmlns:a16="http://schemas.microsoft.com/office/drawing/2014/main" val="1453296571"/>
                  </a:ext>
                </a:extLst>
              </a:tr>
              <a:tr h="370840">
                <a:tc>
                  <a:txBody>
                    <a:bodyPr/>
                    <a:lstStyle/>
                    <a:p>
                      <a:r>
                        <a:rPr lang="en-GB" sz="1100" dirty="0"/>
                        <a:t>Capacity</a:t>
                      </a:r>
                    </a:p>
                  </a:txBody>
                  <a:tcPr anchor="ctr"/>
                </a:tc>
                <a:tc>
                  <a:txBody>
                    <a:bodyPr/>
                    <a:lstStyle/>
                    <a:p>
                      <a:pPr algn="ctr"/>
                      <a:r>
                        <a:rPr lang="en-GB" sz="1100" dirty="0">
                          <a:solidFill>
                            <a:srgbClr val="0070C0"/>
                          </a:solidFill>
                        </a:rPr>
                        <a:t>6</a:t>
                      </a:r>
                    </a:p>
                  </a:txBody>
                  <a:tcPr anchor="ctr"/>
                </a:tc>
                <a:tc>
                  <a:txBody>
                    <a:bodyPr/>
                    <a:lstStyle/>
                    <a:p>
                      <a:r>
                        <a:rPr lang="en-GB" sz="1100" dirty="0"/>
                        <a:t>Relatively low capacity.</a:t>
                      </a:r>
                    </a:p>
                  </a:txBody>
                  <a:tcPr anchor="ctr"/>
                </a:tc>
                <a:extLst>
                  <a:ext uri="{0D108BD9-81ED-4DB2-BD59-A6C34878D82A}">
                    <a16:rowId xmlns:a16="http://schemas.microsoft.com/office/drawing/2014/main" val="44047067"/>
                  </a:ext>
                </a:extLst>
              </a:tr>
              <a:tr h="370840">
                <a:tc>
                  <a:txBody>
                    <a:bodyPr/>
                    <a:lstStyle/>
                    <a:p>
                      <a:r>
                        <a:rPr lang="en-GB" sz="1100" dirty="0"/>
                        <a:t>Cost</a:t>
                      </a:r>
                    </a:p>
                  </a:txBody>
                  <a:tcPr anchor="ctr"/>
                </a:tc>
                <a:tc>
                  <a:txBody>
                    <a:bodyPr/>
                    <a:lstStyle/>
                    <a:p>
                      <a:pPr algn="ctr"/>
                      <a:r>
                        <a:rPr lang="en-GB" sz="1100" dirty="0">
                          <a:solidFill>
                            <a:srgbClr val="0070C0"/>
                          </a:solidFill>
                        </a:rPr>
                        <a:t>7</a:t>
                      </a:r>
                    </a:p>
                  </a:txBody>
                  <a:tcPr anchor="ctr"/>
                </a:tc>
                <a:tc>
                  <a:txBody>
                    <a:bodyPr/>
                    <a:lstStyle/>
                    <a:p>
                      <a:r>
                        <a:rPr lang="en-GB" sz="1100" dirty="0"/>
                        <a:t>High cost per GB.</a:t>
                      </a:r>
                    </a:p>
                  </a:txBody>
                  <a:tcPr anchor="ctr"/>
                </a:tc>
                <a:extLst>
                  <a:ext uri="{0D108BD9-81ED-4DB2-BD59-A6C34878D82A}">
                    <a16:rowId xmlns:a16="http://schemas.microsoft.com/office/drawing/2014/main" val="3003170839"/>
                  </a:ext>
                </a:extLst>
              </a:tr>
              <a:tr h="370840">
                <a:tc>
                  <a:txBody>
                    <a:bodyPr/>
                    <a:lstStyle/>
                    <a:p>
                      <a:r>
                        <a:rPr lang="en-GB" sz="1100" dirty="0"/>
                        <a:t>Data access speed</a:t>
                      </a:r>
                    </a:p>
                  </a:txBody>
                  <a:tcPr anchor="ctr"/>
                </a:tc>
                <a:tc>
                  <a:txBody>
                    <a:bodyPr/>
                    <a:lstStyle/>
                    <a:p>
                      <a:pPr algn="ctr"/>
                      <a:r>
                        <a:rPr lang="en-GB" sz="1100" dirty="0">
                          <a:solidFill>
                            <a:srgbClr val="0070C0"/>
                          </a:solidFill>
                        </a:rPr>
                        <a:t>8</a:t>
                      </a:r>
                    </a:p>
                  </a:txBody>
                  <a:tcPr anchor="ctr"/>
                </a:tc>
                <a:tc>
                  <a:txBody>
                    <a:bodyPr/>
                    <a:lstStyle/>
                    <a:p>
                      <a:r>
                        <a:rPr lang="en-GB" sz="1100" dirty="0"/>
                        <a:t>Relatively fast.</a:t>
                      </a:r>
                    </a:p>
                  </a:txBody>
                  <a:tcPr anchor="ctr"/>
                </a:tc>
                <a:extLst>
                  <a:ext uri="{0D108BD9-81ED-4DB2-BD59-A6C34878D82A}">
                    <a16:rowId xmlns:a16="http://schemas.microsoft.com/office/drawing/2014/main" val="3097114966"/>
                  </a:ext>
                </a:extLst>
              </a:tr>
            </a:tbl>
          </a:graphicData>
        </a:graphic>
      </p:graphicFrame>
    </p:spTree>
    <p:extLst>
      <p:ext uri="{BB962C8B-B14F-4D97-AF65-F5344CB8AC3E}">
        <p14:creationId xmlns:p14="http://schemas.microsoft.com/office/powerpoint/2010/main" val="4087141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5305970" y="1270000"/>
            <a:ext cx="3460956" cy="5435600"/>
          </a:xfrm>
          <a:prstGeom prst="rect">
            <a:avLst/>
          </a:prstGeom>
          <a:solidFill>
            <a:srgbClr val="CCECFF"/>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1120878" y="1270000"/>
            <a:ext cx="3460956" cy="5435600"/>
          </a:xfrm>
          <a:prstGeom prst="rect">
            <a:avLst/>
          </a:prstGeom>
          <a:solidFill>
            <a:srgbClr val="CCECFF"/>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319178" y="757239"/>
            <a:ext cx="9238890" cy="512761"/>
          </a:xfrm>
        </p:spPr>
        <p:txBody>
          <a:bodyPr/>
          <a:lstStyle/>
          <a:p>
            <a:r>
              <a:rPr lang="en-GB" dirty="0"/>
              <a:t>Examples of secondary storage</a:t>
            </a:r>
          </a:p>
        </p:txBody>
      </p:sp>
      <p:graphicFrame>
        <p:nvGraphicFramePr>
          <p:cNvPr id="3" name="Table 2"/>
          <p:cNvGraphicFramePr>
            <a:graphicFrameLocks noGrp="1"/>
          </p:cNvGraphicFramePr>
          <p:nvPr>
            <p:extLst>
              <p:ext uri="{D42A27DB-BD31-4B8C-83A1-F6EECF244321}">
                <p14:modId xmlns:p14="http://schemas.microsoft.com/office/powerpoint/2010/main" val="3667615"/>
              </p:ext>
            </p:extLst>
          </p:nvPr>
        </p:nvGraphicFramePr>
        <p:xfrm>
          <a:off x="1258631" y="1374775"/>
          <a:ext cx="3208047" cy="4675505"/>
        </p:xfrm>
        <a:graphic>
          <a:graphicData uri="http://schemas.openxmlformats.org/drawingml/2006/table">
            <a:tbl>
              <a:tblPr firstRow="1" bandRow="1">
                <a:effectLst/>
                <a:tableStyleId>{5C22544A-7EE6-4342-B048-85BDC9FD1C3A}</a:tableStyleId>
              </a:tblPr>
              <a:tblGrid>
                <a:gridCol w="1244918">
                  <a:extLst>
                    <a:ext uri="{9D8B030D-6E8A-4147-A177-3AD203B41FA5}">
                      <a16:colId xmlns:a16="http://schemas.microsoft.com/office/drawing/2014/main" val="2546648551"/>
                    </a:ext>
                  </a:extLst>
                </a:gridCol>
                <a:gridCol w="437832">
                  <a:extLst>
                    <a:ext uri="{9D8B030D-6E8A-4147-A177-3AD203B41FA5}">
                      <a16:colId xmlns:a16="http://schemas.microsoft.com/office/drawing/2014/main" val="3921208624"/>
                    </a:ext>
                  </a:extLst>
                </a:gridCol>
                <a:gridCol w="1525297">
                  <a:extLst>
                    <a:ext uri="{9D8B030D-6E8A-4147-A177-3AD203B41FA5}">
                      <a16:colId xmlns:a16="http://schemas.microsoft.com/office/drawing/2014/main" val="3124831544"/>
                    </a:ext>
                  </a:extLst>
                </a:gridCol>
              </a:tblGrid>
              <a:tr h="370840">
                <a:tc gridSpan="3">
                  <a:txBody>
                    <a:bodyPr/>
                    <a:lstStyle/>
                    <a:p>
                      <a:pPr algn="ctr"/>
                      <a:r>
                        <a:rPr lang="en-GB" sz="1400" dirty="0"/>
                        <a:t>CD-R</a:t>
                      </a:r>
                    </a:p>
                  </a:txBody>
                  <a:tcPr anchor="ctr"/>
                </a:tc>
                <a:tc hMerge="1">
                  <a:txBody>
                    <a:bodyPr/>
                    <a:lstStyle/>
                    <a:p>
                      <a:endParaRPr lang="en-GB" dirty="0"/>
                    </a:p>
                  </a:txBody>
                  <a:tcPr/>
                </a:tc>
                <a:tc hMerge="1">
                  <a:txBody>
                    <a:bodyPr/>
                    <a:lstStyle/>
                    <a:p>
                      <a:endParaRPr lang="en-GB" sz="1100" dirty="0"/>
                    </a:p>
                  </a:txBody>
                  <a:tcPr/>
                </a:tc>
                <a:extLst>
                  <a:ext uri="{0D108BD9-81ED-4DB2-BD59-A6C34878D82A}">
                    <a16:rowId xmlns:a16="http://schemas.microsoft.com/office/drawing/2014/main" val="2954130744"/>
                  </a:ext>
                </a:extLst>
              </a:tr>
              <a:tr h="1226185">
                <a:tc>
                  <a:txBody>
                    <a:bodyPr/>
                    <a:lstStyle/>
                    <a:p>
                      <a:r>
                        <a:rPr lang="en-GB" sz="1100" u="none" dirty="0"/>
                        <a:t>Image</a:t>
                      </a:r>
                    </a:p>
                  </a:txBody>
                  <a:tcPr anchor="ctr"/>
                </a:tc>
                <a:tc gridSpan="2">
                  <a:txBody>
                    <a:bodyPr/>
                    <a:lstStyle/>
                    <a:p>
                      <a:pPr algn="l"/>
                      <a:endParaRPr lang="en-GB" sz="1100" dirty="0"/>
                    </a:p>
                  </a:txBody>
                  <a:tcPr anchor="ctr"/>
                </a:tc>
                <a:tc hMerge="1">
                  <a:txBody>
                    <a:bodyPr/>
                    <a:lstStyle/>
                    <a:p>
                      <a:endParaRPr lang="en-GB" sz="1100" dirty="0"/>
                    </a:p>
                  </a:txBody>
                  <a:tcPr/>
                </a:tc>
                <a:extLst>
                  <a:ext uri="{0D108BD9-81ED-4DB2-BD59-A6C34878D82A}">
                    <a16:rowId xmlns:a16="http://schemas.microsoft.com/office/drawing/2014/main" val="372487512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100" u="none" dirty="0"/>
                        <a:t>Type</a:t>
                      </a:r>
                    </a:p>
                  </a:txBody>
                  <a:tcPr anchor="ctr"/>
                </a:tc>
                <a:tc gridSpan="2">
                  <a:txBody>
                    <a:bodyPr/>
                    <a:lstStyle/>
                    <a:p>
                      <a:pPr algn="l"/>
                      <a:r>
                        <a:rPr lang="en-GB" sz="1100" dirty="0"/>
                        <a:t>Optical</a:t>
                      </a:r>
                    </a:p>
                  </a:txBody>
                  <a:tcPr anchor="ctr"/>
                </a:tc>
                <a:tc hMerge="1">
                  <a:txBody>
                    <a:bodyPr/>
                    <a:lstStyle/>
                    <a:p>
                      <a:endParaRPr lang="en-GB" sz="1100" dirty="0"/>
                    </a:p>
                  </a:txBody>
                  <a:tcPr/>
                </a:tc>
                <a:extLst>
                  <a:ext uri="{0D108BD9-81ED-4DB2-BD59-A6C34878D82A}">
                    <a16:rowId xmlns:a16="http://schemas.microsoft.com/office/drawing/2014/main" val="316648259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100" u="none" dirty="0"/>
                        <a:t>Uses</a:t>
                      </a:r>
                    </a:p>
                  </a:txBody>
                  <a:tcPr/>
                </a:tc>
                <a:tc gridSpan="2">
                  <a:txBody>
                    <a:bodyPr/>
                    <a:lstStyle/>
                    <a:p>
                      <a:pPr algn="l"/>
                      <a:r>
                        <a:rPr lang="en-GB" sz="1100" dirty="0"/>
                        <a:t>Mass distribution of software.</a:t>
                      </a:r>
                    </a:p>
                  </a:txBody>
                  <a:tcPr/>
                </a:tc>
                <a:tc hMerge="1">
                  <a:txBody>
                    <a:bodyPr/>
                    <a:lstStyle/>
                    <a:p>
                      <a:endParaRPr lang="en-GB" sz="1100" dirty="0"/>
                    </a:p>
                  </a:txBody>
                  <a:tcPr/>
                </a:tc>
                <a:extLst>
                  <a:ext uri="{0D108BD9-81ED-4DB2-BD59-A6C34878D82A}">
                    <a16:rowId xmlns:a16="http://schemas.microsoft.com/office/drawing/2014/main" val="345813421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100" u="none" dirty="0"/>
                        <a:t>Characteristics</a:t>
                      </a:r>
                    </a:p>
                  </a:txBody>
                  <a:tcPr/>
                </a:tc>
                <a:tc gridSpan="2">
                  <a:txBody>
                    <a:bodyPr/>
                    <a:lstStyle/>
                    <a:p>
                      <a:r>
                        <a:rPr lang="en-GB" sz="1100" dirty="0"/>
                        <a:t>Pits and lands which are read by a laser. Slow.</a:t>
                      </a:r>
                    </a:p>
                  </a:txBody>
                  <a:tcPr/>
                </a:tc>
                <a:tc hMerge="1">
                  <a:txBody>
                    <a:bodyPr/>
                    <a:lstStyle/>
                    <a:p>
                      <a:endParaRPr lang="en-GB" sz="1100" dirty="0"/>
                    </a:p>
                  </a:txBody>
                  <a:tcPr/>
                </a:tc>
                <a:extLst>
                  <a:ext uri="{0D108BD9-81ED-4DB2-BD59-A6C34878D82A}">
                    <a16:rowId xmlns:a16="http://schemas.microsoft.com/office/drawing/2014/main" val="780757441"/>
                  </a:ext>
                </a:extLst>
              </a:tr>
              <a:tr h="370840">
                <a:tc>
                  <a:txBody>
                    <a:bodyPr/>
                    <a:lstStyle/>
                    <a:p>
                      <a:r>
                        <a:rPr lang="en-GB" sz="1100" dirty="0"/>
                        <a:t>Reliability and</a:t>
                      </a:r>
                    </a:p>
                    <a:p>
                      <a:r>
                        <a:rPr lang="en-GB" sz="1100" dirty="0"/>
                        <a:t>Durability</a:t>
                      </a:r>
                    </a:p>
                  </a:txBody>
                  <a:tcPr anchor="ctr"/>
                </a:tc>
                <a:tc>
                  <a:txBody>
                    <a:bodyPr/>
                    <a:lstStyle/>
                    <a:p>
                      <a:pPr algn="ctr"/>
                      <a:r>
                        <a:rPr lang="en-GB" sz="1100" dirty="0">
                          <a:solidFill>
                            <a:srgbClr val="0070C0"/>
                          </a:solidFill>
                        </a:rPr>
                        <a:t>5</a:t>
                      </a:r>
                    </a:p>
                  </a:txBody>
                  <a:tcPr anchor="ctr"/>
                </a:tc>
                <a:tc>
                  <a:txBody>
                    <a:bodyPr/>
                    <a:lstStyle/>
                    <a:p>
                      <a:r>
                        <a:rPr lang="en-GB" sz="1100" dirty="0"/>
                        <a:t>Easily scratched</a:t>
                      </a:r>
                      <a:endParaRPr lang="en-US" dirty="0"/>
                    </a:p>
                  </a:txBody>
                  <a:tcPr anchor="ctr"/>
                </a:tc>
                <a:extLst>
                  <a:ext uri="{0D108BD9-81ED-4DB2-BD59-A6C34878D82A}">
                    <a16:rowId xmlns:a16="http://schemas.microsoft.com/office/drawing/2014/main" val="2981327044"/>
                  </a:ext>
                </a:extLst>
              </a:tr>
              <a:tr h="370840">
                <a:tc>
                  <a:txBody>
                    <a:bodyPr/>
                    <a:lstStyle/>
                    <a:p>
                      <a:r>
                        <a:rPr lang="en-GB" sz="1100" dirty="0"/>
                        <a:t>Portability</a:t>
                      </a:r>
                    </a:p>
                  </a:txBody>
                  <a:tcPr anchor="ctr"/>
                </a:tc>
                <a:tc>
                  <a:txBody>
                    <a:bodyPr/>
                    <a:lstStyle/>
                    <a:p>
                      <a:pPr algn="ctr"/>
                      <a:r>
                        <a:rPr lang="en-GB" sz="1100" dirty="0">
                          <a:solidFill>
                            <a:srgbClr val="0070C0"/>
                          </a:solidFill>
                        </a:rPr>
                        <a:t>9</a:t>
                      </a:r>
                    </a:p>
                  </a:txBody>
                  <a:tcPr anchor="ctr"/>
                </a:tc>
                <a:tc>
                  <a:txBody>
                    <a:bodyPr/>
                    <a:lstStyle/>
                    <a:p>
                      <a:r>
                        <a:rPr lang="en-GB" sz="1100" dirty="0"/>
                        <a:t>Extremely light weight.</a:t>
                      </a:r>
                    </a:p>
                  </a:txBody>
                  <a:tcPr anchor="ctr"/>
                </a:tc>
                <a:extLst>
                  <a:ext uri="{0D108BD9-81ED-4DB2-BD59-A6C34878D82A}">
                    <a16:rowId xmlns:a16="http://schemas.microsoft.com/office/drawing/2014/main" val="1453296571"/>
                  </a:ext>
                </a:extLst>
              </a:tr>
              <a:tr h="370840">
                <a:tc>
                  <a:txBody>
                    <a:bodyPr/>
                    <a:lstStyle/>
                    <a:p>
                      <a:r>
                        <a:rPr lang="en-GB" sz="1100" dirty="0"/>
                        <a:t>Capacity</a:t>
                      </a:r>
                    </a:p>
                  </a:txBody>
                  <a:tcPr anchor="ctr"/>
                </a:tc>
                <a:tc>
                  <a:txBody>
                    <a:bodyPr/>
                    <a:lstStyle/>
                    <a:p>
                      <a:pPr algn="ctr"/>
                      <a:r>
                        <a:rPr lang="en-GB" sz="1100" dirty="0">
                          <a:solidFill>
                            <a:srgbClr val="0070C0"/>
                          </a:solidFill>
                        </a:rPr>
                        <a:t>5</a:t>
                      </a:r>
                    </a:p>
                  </a:txBody>
                  <a:tcPr anchor="ctr"/>
                </a:tc>
                <a:tc>
                  <a:txBody>
                    <a:bodyPr/>
                    <a:lstStyle/>
                    <a:p>
                      <a:r>
                        <a:rPr lang="en-GB" sz="1100" dirty="0"/>
                        <a:t>Small</a:t>
                      </a:r>
                    </a:p>
                  </a:txBody>
                  <a:tcPr anchor="ctr"/>
                </a:tc>
                <a:extLst>
                  <a:ext uri="{0D108BD9-81ED-4DB2-BD59-A6C34878D82A}">
                    <a16:rowId xmlns:a16="http://schemas.microsoft.com/office/drawing/2014/main" val="44047067"/>
                  </a:ext>
                </a:extLst>
              </a:tr>
              <a:tr h="370840">
                <a:tc>
                  <a:txBody>
                    <a:bodyPr/>
                    <a:lstStyle/>
                    <a:p>
                      <a:r>
                        <a:rPr lang="en-GB" sz="1100" dirty="0"/>
                        <a:t>Cost</a:t>
                      </a:r>
                    </a:p>
                  </a:txBody>
                  <a:tcPr anchor="ctr"/>
                </a:tc>
                <a:tc>
                  <a:txBody>
                    <a:bodyPr/>
                    <a:lstStyle/>
                    <a:p>
                      <a:pPr algn="ctr"/>
                      <a:r>
                        <a:rPr lang="en-GB" sz="1100" dirty="0">
                          <a:solidFill>
                            <a:srgbClr val="0070C0"/>
                          </a:solidFill>
                        </a:rPr>
                        <a:t>9</a:t>
                      </a:r>
                    </a:p>
                  </a:txBody>
                  <a:tcPr anchor="ctr"/>
                </a:tc>
                <a:tc>
                  <a:txBody>
                    <a:bodyPr/>
                    <a:lstStyle/>
                    <a:p>
                      <a:r>
                        <a:rPr lang="en-GB" sz="1100" dirty="0"/>
                        <a:t>Very cheap.</a:t>
                      </a:r>
                    </a:p>
                  </a:txBody>
                  <a:tcPr anchor="ctr"/>
                </a:tc>
                <a:extLst>
                  <a:ext uri="{0D108BD9-81ED-4DB2-BD59-A6C34878D82A}">
                    <a16:rowId xmlns:a16="http://schemas.microsoft.com/office/drawing/2014/main" val="3003170839"/>
                  </a:ext>
                </a:extLst>
              </a:tr>
              <a:tr h="370840">
                <a:tc>
                  <a:txBody>
                    <a:bodyPr/>
                    <a:lstStyle/>
                    <a:p>
                      <a:r>
                        <a:rPr lang="en-GB" sz="1100" dirty="0"/>
                        <a:t>Data access speed</a:t>
                      </a:r>
                    </a:p>
                  </a:txBody>
                  <a:tcPr anchor="ctr"/>
                </a:tc>
                <a:tc>
                  <a:txBody>
                    <a:bodyPr/>
                    <a:lstStyle/>
                    <a:p>
                      <a:pPr algn="ctr"/>
                      <a:r>
                        <a:rPr lang="en-GB" sz="1100" dirty="0">
                          <a:solidFill>
                            <a:srgbClr val="0070C0"/>
                          </a:solidFill>
                        </a:rPr>
                        <a:t>5</a:t>
                      </a:r>
                    </a:p>
                  </a:txBody>
                  <a:tcPr anchor="ctr"/>
                </a:tc>
                <a:tc>
                  <a:txBody>
                    <a:bodyPr/>
                    <a:lstStyle/>
                    <a:p>
                      <a:r>
                        <a:rPr lang="en-GB" sz="1100" dirty="0"/>
                        <a:t>Relatively slow.</a:t>
                      </a:r>
                    </a:p>
                  </a:txBody>
                  <a:tcPr anchor="ctr"/>
                </a:tc>
                <a:extLst>
                  <a:ext uri="{0D108BD9-81ED-4DB2-BD59-A6C34878D82A}">
                    <a16:rowId xmlns:a16="http://schemas.microsoft.com/office/drawing/2014/main" val="3097114966"/>
                  </a:ext>
                </a:extLst>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1021319003"/>
              </p:ext>
            </p:extLst>
          </p:nvPr>
        </p:nvGraphicFramePr>
        <p:xfrm>
          <a:off x="5432425" y="1374775"/>
          <a:ext cx="3208047" cy="4731385"/>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244918">
                  <a:extLst>
                    <a:ext uri="{9D8B030D-6E8A-4147-A177-3AD203B41FA5}">
                      <a16:colId xmlns:a16="http://schemas.microsoft.com/office/drawing/2014/main" val="2546648551"/>
                    </a:ext>
                  </a:extLst>
                </a:gridCol>
                <a:gridCol w="437832">
                  <a:extLst>
                    <a:ext uri="{9D8B030D-6E8A-4147-A177-3AD203B41FA5}">
                      <a16:colId xmlns:a16="http://schemas.microsoft.com/office/drawing/2014/main" val="3921208624"/>
                    </a:ext>
                  </a:extLst>
                </a:gridCol>
                <a:gridCol w="1525297">
                  <a:extLst>
                    <a:ext uri="{9D8B030D-6E8A-4147-A177-3AD203B41FA5}">
                      <a16:colId xmlns:a16="http://schemas.microsoft.com/office/drawing/2014/main" val="3124831544"/>
                    </a:ext>
                  </a:extLst>
                </a:gridCol>
              </a:tblGrid>
              <a:tr h="370840">
                <a:tc gridSpan="3">
                  <a:txBody>
                    <a:bodyPr/>
                    <a:lstStyle/>
                    <a:p>
                      <a:pPr algn="ctr"/>
                      <a:r>
                        <a:rPr lang="en-GB" sz="1400" dirty="0"/>
                        <a:t>SOLID STATE DRIVE</a:t>
                      </a:r>
                    </a:p>
                  </a:txBody>
                  <a:tcPr anchor="ctr"/>
                </a:tc>
                <a:tc hMerge="1">
                  <a:txBody>
                    <a:bodyPr/>
                    <a:lstStyle/>
                    <a:p>
                      <a:endParaRPr lang="en-GB" dirty="0"/>
                    </a:p>
                  </a:txBody>
                  <a:tcPr/>
                </a:tc>
                <a:tc hMerge="1">
                  <a:txBody>
                    <a:bodyPr/>
                    <a:lstStyle/>
                    <a:p>
                      <a:endParaRPr lang="en-GB" sz="1100" dirty="0"/>
                    </a:p>
                  </a:txBody>
                  <a:tcPr/>
                </a:tc>
                <a:extLst>
                  <a:ext uri="{0D108BD9-81ED-4DB2-BD59-A6C34878D82A}">
                    <a16:rowId xmlns:a16="http://schemas.microsoft.com/office/drawing/2014/main" val="2954130744"/>
                  </a:ext>
                </a:extLst>
              </a:tr>
              <a:tr h="1226185">
                <a:tc>
                  <a:txBody>
                    <a:bodyPr/>
                    <a:lstStyle/>
                    <a:p>
                      <a:r>
                        <a:rPr lang="en-GB" sz="1100" u="none" dirty="0"/>
                        <a:t>Image</a:t>
                      </a:r>
                    </a:p>
                  </a:txBody>
                  <a:tcPr anchor="ctr"/>
                </a:tc>
                <a:tc gridSpan="2">
                  <a:txBody>
                    <a:bodyPr/>
                    <a:lstStyle/>
                    <a:p>
                      <a:pPr algn="l"/>
                      <a:endParaRPr lang="en-GB" sz="1100" dirty="0"/>
                    </a:p>
                  </a:txBody>
                  <a:tcPr anchor="ctr"/>
                </a:tc>
                <a:tc hMerge="1">
                  <a:txBody>
                    <a:bodyPr/>
                    <a:lstStyle/>
                    <a:p>
                      <a:endParaRPr lang="en-GB" sz="1100" dirty="0"/>
                    </a:p>
                  </a:txBody>
                  <a:tcPr/>
                </a:tc>
                <a:extLst>
                  <a:ext uri="{0D108BD9-81ED-4DB2-BD59-A6C34878D82A}">
                    <a16:rowId xmlns:a16="http://schemas.microsoft.com/office/drawing/2014/main" val="372487512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100" u="none" dirty="0"/>
                        <a:t>Type</a:t>
                      </a:r>
                    </a:p>
                  </a:txBody>
                  <a:tcPr anchor="ctr"/>
                </a:tc>
                <a:tc gridSpan="2">
                  <a:txBody>
                    <a:bodyPr/>
                    <a:lstStyle/>
                    <a:p>
                      <a:pPr algn="l"/>
                      <a:r>
                        <a:rPr lang="en-GB" sz="1100" dirty="0"/>
                        <a:t>Solid State</a:t>
                      </a:r>
                    </a:p>
                  </a:txBody>
                  <a:tcPr anchor="ctr"/>
                </a:tc>
                <a:tc hMerge="1">
                  <a:txBody>
                    <a:bodyPr/>
                    <a:lstStyle/>
                    <a:p>
                      <a:endParaRPr lang="en-GB" sz="1100" dirty="0"/>
                    </a:p>
                  </a:txBody>
                  <a:tcPr/>
                </a:tc>
                <a:extLst>
                  <a:ext uri="{0D108BD9-81ED-4DB2-BD59-A6C34878D82A}">
                    <a16:rowId xmlns:a16="http://schemas.microsoft.com/office/drawing/2014/main" val="316648259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100" u="none" dirty="0"/>
                        <a:t>Uses</a:t>
                      </a:r>
                    </a:p>
                  </a:txBody>
                  <a:tcPr/>
                </a:tc>
                <a:tc gridSpan="2">
                  <a:txBody>
                    <a:bodyPr/>
                    <a:lstStyle/>
                    <a:p>
                      <a:pPr algn="l"/>
                      <a:r>
                        <a:rPr lang="en-GB" sz="1100" dirty="0"/>
                        <a:t>Fast access storage.</a:t>
                      </a:r>
                    </a:p>
                  </a:txBody>
                  <a:tcPr/>
                </a:tc>
                <a:tc hMerge="1">
                  <a:txBody>
                    <a:bodyPr/>
                    <a:lstStyle/>
                    <a:p>
                      <a:endParaRPr lang="en-GB" sz="1100" dirty="0"/>
                    </a:p>
                  </a:txBody>
                  <a:tcPr/>
                </a:tc>
                <a:extLst>
                  <a:ext uri="{0D108BD9-81ED-4DB2-BD59-A6C34878D82A}">
                    <a16:rowId xmlns:a16="http://schemas.microsoft.com/office/drawing/2014/main" val="345813421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100" u="none" dirty="0"/>
                        <a:t>Characteristics</a:t>
                      </a:r>
                    </a:p>
                  </a:txBody>
                  <a:tcPr/>
                </a:tc>
                <a:tc gridSpan="2">
                  <a:txBody>
                    <a:bodyPr/>
                    <a:lstStyle/>
                    <a:p>
                      <a:pPr marL="0" marR="0" indent="0" algn="l" rtl="0" eaLnBrk="1" fontAlgn="auto" latinLnBrk="0" hangingPunct="1">
                        <a:lnSpc>
                          <a:spcPct val="100000"/>
                        </a:lnSpc>
                        <a:spcBef>
                          <a:spcPts val="0"/>
                        </a:spcBef>
                        <a:spcAft>
                          <a:spcPts val="0"/>
                        </a:spcAft>
                        <a:buFontTx/>
                        <a:buNone/>
                      </a:pPr>
                      <a:r>
                        <a:rPr lang="en-GB" sz="1100" dirty="0"/>
                        <a:t>Silicon computer chips. High speed.</a:t>
                      </a:r>
                    </a:p>
                  </a:txBody>
                  <a:tcPr/>
                </a:tc>
                <a:tc hMerge="1">
                  <a:txBody>
                    <a:bodyPr/>
                    <a:lstStyle/>
                    <a:p>
                      <a:endParaRPr lang="en-GB" sz="1100" dirty="0"/>
                    </a:p>
                  </a:txBody>
                  <a:tcPr/>
                </a:tc>
                <a:extLst>
                  <a:ext uri="{0D108BD9-81ED-4DB2-BD59-A6C34878D82A}">
                    <a16:rowId xmlns:a16="http://schemas.microsoft.com/office/drawing/2014/main" val="780757441"/>
                  </a:ext>
                </a:extLst>
              </a:tr>
              <a:tr h="370840">
                <a:tc>
                  <a:txBody>
                    <a:bodyPr/>
                    <a:lstStyle/>
                    <a:p>
                      <a:r>
                        <a:rPr lang="en-GB" sz="1100" dirty="0"/>
                        <a:t>Reliability and</a:t>
                      </a:r>
                    </a:p>
                    <a:p>
                      <a:r>
                        <a:rPr lang="en-GB" sz="1100" dirty="0"/>
                        <a:t>Durability</a:t>
                      </a:r>
                    </a:p>
                  </a:txBody>
                  <a:tcPr anchor="ctr"/>
                </a:tc>
                <a:tc>
                  <a:txBody>
                    <a:bodyPr/>
                    <a:lstStyle/>
                    <a:p>
                      <a:pPr algn="ctr"/>
                      <a:r>
                        <a:rPr lang="en-GB" sz="1100" dirty="0">
                          <a:solidFill>
                            <a:srgbClr val="0070C0"/>
                          </a:solidFill>
                        </a:rPr>
                        <a:t>10</a:t>
                      </a:r>
                    </a:p>
                  </a:txBody>
                  <a:tcPr anchor="ctr"/>
                </a:tc>
                <a:tc>
                  <a:txBody>
                    <a:bodyPr/>
                    <a:lstStyle/>
                    <a:p>
                      <a:r>
                        <a:rPr lang="en-GB" sz="1100" dirty="0"/>
                        <a:t>Difficult to damage.</a:t>
                      </a:r>
                    </a:p>
                  </a:txBody>
                  <a:tcPr anchor="ctr"/>
                </a:tc>
                <a:extLst>
                  <a:ext uri="{0D108BD9-81ED-4DB2-BD59-A6C34878D82A}">
                    <a16:rowId xmlns:a16="http://schemas.microsoft.com/office/drawing/2014/main" val="2981327044"/>
                  </a:ext>
                </a:extLst>
              </a:tr>
              <a:tr h="370840">
                <a:tc>
                  <a:txBody>
                    <a:bodyPr/>
                    <a:lstStyle/>
                    <a:p>
                      <a:r>
                        <a:rPr lang="en-GB" sz="1100" dirty="0"/>
                        <a:t>Portability</a:t>
                      </a:r>
                    </a:p>
                  </a:txBody>
                  <a:tcPr anchor="ctr"/>
                </a:tc>
                <a:tc>
                  <a:txBody>
                    <a:bodyPr/>
                    <a:lstStyle/>
                    <a:p>
                      <a:pPr algn="ctr"/>
                      <a:r>
                        <a:rPr lang="en-GB" sz="1100" dirty="0">
                          <a:solidFill>
                            <a:srgbClr val="0070C0"/>
                          </a:solidFill>
                        </a:rPr>
                        <a:t>9</a:t>
                      </a:r>
                    </a:p>
                  </a:txBody>
                  <a:tcPr anchor="ctr"/>
                </a:tc>
                <a:tc>
                  <a:txBody>
                    <a:bodyPr/>
                    <a:lstStyle/>
                    <a:p>
                      <a:r>
                        <a:rPr lang="en-GB" sz="1100" dirty="0"/>
                        <a:t>Light weight.</a:t>
                      </a:r>
                    </a:p>
                  </a:txBody>
                  <a:tcPr anchor="ctr"/>
                </a:tc>
                <a:extLst>
                  <a:ext uri="{0D108BD9-81ED-4DB2-BD59-A6C34878D82A}">
                    <a16:rowId xmlns:a16="http://schemas.microsoft.com/office/drawing/2014/main" val="1453296571"/>
                  </a:ext>
                </a:extLst>
              </a:tr>
              <a:tr h="370840">
                <a:tc>
                  <a:txBody>
                    <a:bodyPr/>
                    <a:lstStyle/>
                    <a:p>
                      <a:r>
                        <a:rPr lang="en-GB" sz="1100" dirty="0"/>
                        <a:t>Capacity</a:t>
                      </a:r>
                    </a:p>
                  </a:txBody>
                  <a:tcPr anchor="ctr"/>
                </a:tc>
                <a:tc>
                  <a:txBody>
                    <a:bodyPr/>
                    <a:lstStyle/>
                    <a:p>
                      <a:pPr algn="ctr"/>
                      <a:r>
                        <a:rPr lang="en-GB" sz="1100" dirty="0">
                          <a:solidFill>
                            <a:srgbClr val="0070C0"/>
                          </a:solidFill>
                        </a:rPr>
                        <a:t>8</a:t>
                      </a:r>
                    </a:p>
                  </a:txBody>
                  <a:tcPr anchor="ctr"/>
                </a:tc>
                <a:tc>
                  <a:txBody>
                    <a:bodyPr/>
                    <a:lstStyle/>
                    <a:p>
                      <a:r>
                        <a:rPr lang="en-GB" sz="1100" dirty="0"/>
                        <a:t>Quite large.</a:t>
                      </a:r>
                    </a:p>
                  </a:txBody>
                  <a:tcPr anchor="ctr"/>
                </a:tc>
                <a:extLst>
                  <a:ext uri="{0D108BD9-81ED-4DB2-BD59-A6C34878D82A}">
                    <a16:rowId xmlns:a16="http://schemas.microsoft.com/office/drawing/2014/main" val="44047067"/>
                  </a:ext>
                </a:extLst>
              </a:tr>
              <a:tr h="370840">
                <a:tc>
                  <a:txBody>
                    <a:bodyPr/>
                    <a:lstStyle/>
                    <a:p>
                      <a:r>
                        <a:rPr lang="en-GB" sz="1100" dirty="0"/>
                        <a:t>Cost</a:t>
                      </a:r>
                    </a:p>
                  </a:txBody>
                  <a:tcPr anchor="ctr"/>
                </a:tc>
                <a:tc>
                  <a:txBody>
                    <a:bodyPr/>
                    <a:lstStyle/>
                    <a:p>
                      <a:pPr algn="ctr"/>
                      <a:r>
                        <a:rPr lang="en-GB" sz="1100" dirty="0">
                          <a:solidFill>
                            <a:srgbClr val="0070C0"/>
                          </a:solidFill>
                        </a:rPr>
                        <a:t>7</a:t>
                      </a:r>
                    </a:p>
                  </a:txBody>
                  <a:tcPr anchor="ctr"/>
                </a:tc>
                <a:tc>
                  <a:txBody>
                    <a:bodyPr/>
                    <a:lstStyle/>
                    <a:p>
                      <a:r>
                        <a:rPr lang="en-GB" sz="1100" dirty="0"/>
                        <a:t>Quite expensive per GB.</a:t>
                      </a:r>
                    </a:p>
                  </a:txBody>
                  <a:tcPr anchor="ctr"/>
                </a:tc>
                <a:extLst>
                  <a:ext uri="{0D108BD9-81ED-4DB2-BD59-A6C34878D82A}">
                    <a16:rowId xmlns:a16="http://schemas.microsoft.com/office/drawing/2014/main" val="3003170839"/>
                  </a:ext>
                </a:extLst>
              </a:tr>
              <a:tr h="370840">
                <a:tc>
                  <a:txBody>
                    <a:bodyPr/>
                    <a:lstStyle/>
                    <a:p>
                      <a:r>
                        <a:rPr lang="en-GB" sz="1100" dirty="0"/>
                        <a:t>Data access speed</a:t>
                      </a:r>
                    </a:p>
                  </a:txBody>
                  <a:tcPr anchor="ctr"/>
                </a:tc>
                <a:tc>
                  <a:txBody>
                    <a:bodyPr/>
                    <a:lstStyle/>
                    <a:p>
                      <a:pPr algn="ctr"/>
                      <a:r>
                        <a:rPr lang="en-GB" sz="1100" dirty="0">
                          <a:solidFill>
                            <a:srgbClr val="0070C0"/>
                          </a:solidFill>
                        </a:rPr>
                        <a:t>9</a:t>
                      </a:r>
                    </a:p>
                  </a:txBody>
                  <a:tcPr anchor="ctr"/>
                </a:tc>
                <a:tc>
                  <a:txBody>
                    <a:bodyPr/>
                    <a:lstStyle/>
                    <a:p>
                      <a:r>
                        <a:rPr lang="en-GB" sz="1100" dirty="0"/>
                        <a:t>Very fast.</a:t>
                      </a:r>
                    </a:p>
                  </a:txBody>
                  <a:tcPr anchor="ctr"/>
                </a:tc>
                <a:extLst>
                  <a:ext uri="{0D108BD9-81ED-4DB2-BD59-A6C34878D82A}">
                    <a16:rowId xmlns:a16="http://schemas.microsoft.com/office/drawing/2014/main" val="3097114966"/>
                  </a:ext>
                </a:extLst>
              </a:tr>
            </a:tbl>
          </a:graphicData>
        </a:graphic>
      </p:graphicFrame>
      <p:pic>
        <p:nvPicPr>
          <p:cNvPr id="4" name="Picture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12122" y="1887629"/>
            <a:ext cx="952829" cy="919480"/>
          </a:xfrm>
          <a:prstGeom prst="rect">
            <a:avLst/>
          </a:prstGeom>
        </p:spPr>
      </p:pic>
      <p:pic>
        <p:nvPicPr>
          <p:cNvPr id="5" name="Picture 4"/>
          <p:cNvPicPr>
            <a:picLocks noChangeAspect="1"/>
          </p:cNvPicPr>
          <p:nvPr/>
        </p:nvPicPr>
        <p:blipFill>
          <a:blip r:embed="rId4">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6886261" y="1848843"/>
            <a:ext cx="1517491" cy="997052"/>
          </a:xfrm>
          <a:prstGeom prst="rect">
            <a:avLst/>
          </a:prstGeom>
        </p:spPr>
      </p:pic>
    </p:spTree>
    <p:extLst>
      <p:ext uri="{BB962C8B-B14F-4D97-AF65-F5344CB8AC3E}">
        <p14:creationId xmlns:p14="http://schemas.microsoft.com/office/powerpoint/2010/main" val="3400508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5305970" y="1270000"/>
            <a:ext cx="3460956" cy="5435600"/>
          </a:xfrm>
          <a:prstGeom prst="rect">
            <a:avLst/>
          </a:prstGeom>
          <a:solidFill>
            <a:srgbClr val="CCECFF"/>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1120878" y="1270000"/>
            <a:ext cx="3460956" cy="5435600"/>
          </a:xfrm>
          <a:prstGeom prst="rect">
            <a:avLst/>
          </a:prstGeom>
          <a:solidFill>
            <a:srgbClr val="CCECFF"/>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319178" y="757239"/>
            <a:ext cx="9238890" cy="512761"/>
          </a:xfrm>
        </p:spPr>
        <p:txBody>
          <a:bodyPr/>
          <a:lstStyle/>
          <a:p>
            <a:r>
              <a:rPr lang="en-GB" dirty="0"/>
              <a:t>Examples of secondary storage</a:t>
            </a:r>
          </a:p>
        </p:txBody>
      </p:sp>
      <p:graphicFrame>
        <p:nvGraphicFramePr>
          <p:cNvPr id="3" name="Table 2"/>
          <p:cNvGraphicFramePr>
            <a:graphicFrameLocks noGrp="1"/>
          </p:cNvGraphicFramePr>
          <p:nvPr>
            <p:extLst>
              <p:ext uri="{D42A27DB-BD31-4B8C-83A1-F6EECF244321}">
                <p14:modId xmlns:p14="http://schemas.microsoft.com/office/powerpoint/2010/main" val="2204464556"/>
              </p:ext>
            </p:extLst>
          </p:nvPr>
        </p:nvGraphicFramePr>
        <p:xfrm>
          <a:off x="1258631" y="1374775"/>
          <a:ext cx="3208047" cy="4731385"/>
        </p:xfrm>
        <a:graphic>
          <a:graphicData uri="http://schemas.openxmlformats.org/drawingml/2006/table">
            <a:tbl>
              <a:tblPr firstRow="1" bandRow="1">
                <a:effectLst/>
                <a:tableStyleId>{5C22544A-7EE6-4342-B048-85BDC9FD1C3A}</a:tableStyleId>
              </a:tblPr>
              <a:tblGrid>
                <a:gridCol w="1244918">
                  <a:extLst>
                    <a:ext uri="{9D8B030D-6E8A-4147-A177-3AD203B41FA5}">
                      <a16:colId xmlns:a16="http://schemas.microsoft.com/office/drawing/2014/main" val="2546648551"/>
                    </a:ext>
                  </a:extLst>
                </a:gridCol>
                <a:gridCol w="437832">
                  <a:extLst>
                    <a:ext uri="{9D8B030D-6E8A-4147-A177-3AD203B41FA5}">
                      <a16:colId xmlns:a16="http://schemas.microsoft.com/office/drawing/2014/main" val="3921208624"/>
                    </a:ext>
                  </a:extLst>
                </a:gridCol>
                <a:gridCol w="1525297">
                  <a:extLst>
                    <a:ext uri="{9D8B030D-6E8A-4147-A177-3AD203B41FA5}">
                      <a16:colId xmlns:a16="http://schemas.microsoft.com/office/drawing/2014/main" val="3124831544"/>
                    </a:ext>
                  </a:extLst>
                </a:gridCol>
              </a:tblGrid>
              <a:tr h="370840">
                <a:tc gridSpan="3">
                  <a:txBody>
                    <a:bodyPr/>
                    <a:lstStyle/>
                    <a:p>
                      <a:pPr algn="ctr"/>
                      <a:r>
                        <a:rPr lang="en-GB" sz="1400" dirty="0"/>
                        <a:t>Blu-Ray™</a:t>
                      </a:r>
                    </a:p>
                  </a:txBody>
                  <a:tcPr anchor="ctr"/>
                </a:tc>
                <a:tc hMerge="1">
                  <a:txBody>
                    <a:bodyPr/>
                    <a:lstStyle/>
                    <a:p>
                      <a:endParaRPr lang="en-GB" dirty="0"/>
                    </a:p>
                  </a:txBody>
                  <a:tcPr/>
                </a:tc>
                <a:tc hMerge="1">
                  <a:txBody>
                    <a:bodyPr/>
                    <a:lstStyle/>
                    <a:p>
                      <a:endParaRPr lang="en-GB" sz="1100" dirty="0"/>
                    </a:p>
                  </a:txBody>
                  <a:tcPr/>
                </a:tc>
                <a:extLst>
                  <a:ext uri="{0D108BD9-81ED-4DB2-BD59-A6C34878D82A}">
                    <a16:rowId xmlns:a16="http://schemas.microsoft.com/office/drawing/2014/main" val="2954130744"/>
                  </a:ext>
                </a:extLst>
              </a:tr>
              <a:tr h="1226185">
                <a:tc>
                  <a:txBody>
                    <a:bodyPr/>
                    <a:lstStyle/>
                    <a:p>
                      <a:r>
                        <a:rPr lang="en-GB" sz="1100" u="none" dirty="0"/>
                        <a:t>Image</a:t>
                      </a:r>
                    </a:p>
                  </a:txBody>
                  <a:tcPr anchor="ctr"/>
                </a:tc>
                <a:tc gridSpan="2">
                  <a:txBody>
                    <a:bodyPr/>
                    <a:lstStyle/>
                    <a:p>
                      <a:pPr algn="l"/>
                      <a:endParaRPr lang="en-GB" sz="1100" dirty="0"/>
                    </a:p>
                  </a:txBody>
                  <a:tcPr anchor="ctr"/>
                </a:tc>
                <a:tc hMerge="1">
                  <a:txBody>
                    <a:bodyPr/>
                    <a:lstStyle/>
                    <a:p>
                      <a:endParaRPr lang="en-GB" sz="1100" dirty="0"/>
                    </a:p>
                  </a:txBody>
                  <a:tcPr/>
                </a:tc>
                <a:extLst>
                  <a:ext uri="{0D108BD9-81ED-4DB2-BD59-A6C34878D82A}">
                    <a16:rowId xmlns:a16="http://schemas.microsoft.com/office/drawing/2014/main" val="372487512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100" u="none" dirty="0"/>
                        <a:t>Type</a:t>
                      </a:r>
                    </a:p>
                  </a:txBody>
                  <a:tcPr anchor="ctr"/>
                </a:tc>
                <a:tc gridSpan="2">
                  <a:txBody>
                    <a:bodyPr/>
                    <a:lstStyle/>
                    <a:p>
                      <a:pPr algn="l"/>
                      <a:r>
                        <a:rPr lang="en-GB" sz="1100" dirty="0"/>
                        <a:t>Optical</a:t>
                      </a:r>
                    </a:p>
                  </a:txBody>
                  <a:tcPr anchor="ctr"/>
                </a:tc>
                <a:tc hMerge="1">
                  <a:txBody>
                    <a:bodyPr/>
                    <a:lstStyle/>
                    <a:p>
                      <a:endParaRPr lang="en-GB" sz="1100" dirty="0"/>
                    </a:p>
                  </a:txBody>
                  <a:tcPr/>
                </a:tc>
                <a:extLst>
                  <a:ext uri="{0D108BD9-81ED-4DB2-BD59-A6C34878D82A}">
                    <a16:rowId xmlns:a16="http://schemas.microsoft.com/office/drawing/2014/main" val="316648259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100" u="none" dirty="0"/>
                        <a:t>Uses</a:t>
                      </a:r>
                    </a:p>
                  </a:txBody>
                  <a:tcPr/>
                </a:tc>
                <a:tc gridSpan="2">
                  <a:txBody>
                    <a:bodyPr/>
                    <a:lstStyle/>
                    <a:p>
                      <a:pPr algn="l"/>
                      <a:r>
                        <a:rPr lang="en-GB" sz="1100" dirty="0"/>
                        <a:t>Video and Photos.</a:t>
                      </a:r>
                    </a:p>
                  </a:txBody>
                  <a:tcPr/>
                </a:tc>
                <a:tc hMerge="1">
                  <a:txBody>
                    <a:bodyPr/>
                    <a:lstStyle/>
                    <a:p>
                      <a:endParaRPr lang="en-GB" sz="1100" dirty="0"/>
                    </a:p>
                  </a:txBody>
                  <a:tcPr/>
                </a:tc>
                <a:extLst>
                  <a:ext uri="{0D108BD9-81ED-4DB2-BD59-A6C34878D82A}">
                    <a16:rowId xmlns:a16="http://schemas.microsoft.com/office/drawing/2014/main" val="345813421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100" u="none" dirty="0"/>
                        <a:t>Characteristics</a:t>
                      </a:r>
                    </a:p>
                  </a:txBody>
                  <a:tcPr/>
                </a:tc>
                <a:tc gridSpan="2">
                  <a:txBody>
                    <a:bodyPr/>
                    <a:lstStyle/>
                    <a:p>
                      <a:r>
                        <a:rPr lang="en-GB" sz="1100" dirty="0"/>
                        <a:t>Blue laser for increased storage.</a:t>
                      </a:r>
                    </a:p>
                  </a:txBody>
                  <a:tcPr/>
                </a:tc>
                <a:tc hMerge="1">
                  <a:txBody>
                    <a:bodyPr/>
                    <a:lstStyle/>
                    <a:p>
                      <a:endParaRPr lang="en-GB" sz="1100" dirty="0"/>
                    </a:p>
                  </a:txBody>
                  <a:tcPr/>
                </a:tc>
                <a:extLst>
                  <a:ext uri="{0D108BD9-81ED-4DB2-BD59-A6C34878D82A}">
                    <a16:rowId xmlns:a16="http://schemas.microsoft.com/office/drawing/2014/main" val="780757441"/>
                  </a:ext>
                </a:extLst>
              </a:tr>
              <a:tr h="370840">
                <a:tc>
                  <a:txBody>
                    <a:bodyPr/>
                    <a:lstStyle/>
                    <a:p>
                      <a:r>
                        <a:rPr lang="en-GB" sz="1100" dirty="0"/>
                        <a:t>Reliability and</a:t>
                      </a:r>
                    </a:p>
                    <a:p>
                      <a:r>
                        <a:rPr lang="en-GB" sz="1100" dirty="0"/>
                        <a:t>Durability</a:t>
                      </a:r>
                    </a:p>
                  </a:txBody>
                  <a:tcPr anchor="ctr"/>
                </a:tc>
                <a:tc>
                  <a:txBody>
                    <a:bodyPr/>
                    <a:lstStyle/>
                    <a:p>
                      <a:pPr algn="ctr"/>
                      <a:r>
                        <a:rPr lang="en-GB" sz="1100" dirty="0">
                          <a:solidFill>
                            <a:srgbClr val="0070C0"/>
                          </a:solidFill>
                        </a:rPr>
                        <a:t>5</a:t>
                      </a:r>
                    </a:p>
                  </a:txBody>
                  <a:tcPr anchor="ctr"/>
                </a:tc>
                <a:tc>
                  <a:txBody>
                    <a:bodyPr/>
                    <a:lstStyle/>
                    <a:p>
                      <a:r>
                        <a:rPr lang="en-GB" sz="1100" dirty="0"/>
                        <a:t>Easily scratched.</a:t>
                      </a:r>
                    </a:p>
                  </a:txBody>
                  <a:tcPr anchor="ctr"/>
                </a:tc>
                <a:extLst>
                  <a:ext uri="{0D108BD9-81ED-4DB2-BD59-A6C34878D82A}">
                    <a16:rowId xmlns:a16="http://schemas.microsoft.com/office/drawing/2014/main" val="2981327044"/>
                  </a:ext>
                </a:extLst>
              </a:tr>
              <a:tr h="370840">
                <a:tc>
                  <a:txBody>
                    <a:bodyPr/>
                    <a:lstStyle/>
                    <a:p>
                      <a:r>
                        <a:rPr lang="en-GB" sz="1100" dirty="0"/>
                        <a:t>Portability</a:t>
                      </a:r>
                    </a:p>
                  </a:txBody>
                  <a:tcPr anchor="ctr"/>
                </a:tc>
                <a:tc>
                  <a:txBody>
                    <a:bodyPr/>
                    <a:lstStyle/>
                    <a:p>
                      <a:pPr algn="ctr"/>
                      <a:r>
                        <a:rPr lang="en-GB" sz="1100" dirty="0">
                          <a:solidFill>
                            <a:srgbClr val="0070C0"/>
                          </a:solidFill>
                        </a:rPr>
                        <a:t>9</a:t>
                      </a:r>
                    </a:p>
                  </a:txBody>
                  <a:tcPr anchor="ctr"/>
                </a:tc>
                <a:tc>
                  <a:txBody>
                    <a:bodyPr/>
                    <a:lstStyle/>
                    <a:p>
                      <a:r>
                        <a:rPr lang="en-GB" sz="1100" dirty="0"/>
                        <a:t>Extremely light weight.</a:t>
                      </a:r>
                    </a:p>
                  </a:txBody>
                  <a:tcPr anchor="ctr"/>
                </a:tc>
                <a:extLst>
                  <a:ext uri="{0D108BD9-81ED-4DB2-BD59-A6C34878D82A}">
                    <a16:rowId xmlns:a16="http://schemas.microsoft.com/office/drawing/2014/main" val="1453296571"/>
                  </a:ext>
                </a:extLst>
              </a:tr>
              <a:tr h="370840">
                <a:tc>
                  <a:txBody>
                    <a:bodyPr/>
                    <a:lstStyle/>
                    <a:p>
                      <a:r>
                        <a:rPr lang="en-GB" sz="1100" dirty="0"/>
                        <a:t>Capacity</a:t>
                      </a:r>
                    </a:p>
                  </a:txBody>
                  <a:tcPr anchor="ctr"/>
                </a:tc>
                <a:tc>
                  <a:txBody>
                    <a:bodyPr/>
                    <a:lstStyle/>
                    <a:p>
                      <a:pPr algn="ctr"/>
                      <a:r>
                        <a:rPr lang="en-GB" sz="1100" dirty="0">
                          <a:solidFill>
                            <a:srgbClr val="0070C0"/>
                          </a:solidFill>
                        </a:rPr>
                        <a:t>8</a:t>
                      </a:r>
                    </a:p>
                  </a:txBody>
                  <a:tcPr anchor="ctr"/>
                </a:tc>
                <a:tc>
                  <a:txBody>
                    <a:bodyPr/>
                    <a:lstStyle/>
                    <a:p>
                      <a:r>
                        <a:rPr lang="en-GB" sz="1100" dirty="0"/>
                        <a:t>High capacity.</a:t>
                      </a:r>
                    </a:p>
                  </a:txBody>
                  <a:tcPr anchor="ctr"/>
                </a:tc>
                <a:extLst>
                  <a:ext uri="{0D108BD9-81ED-4DB2-BD59-A6C34878D82A}">
                    <a16:rowId xmlns:a16="http://schemas.microsoft.com/office/drawing/2014/main" val="44047067"/>
                  </a:ext>
                </a:extLst>
              </a:tr>
              <a:tr h="370840">
                <a:tc>
                  <a:txBody>
                    <a:bodyPr/>
                    <a:lstStyle/>
                    <a:p>
                      <a:r>
                        <a:rPr lang="en-GB" sz="1100" dirty="0"/>
                        <a:t>Cost</a:t>
                      </a:r>
                    </a:p>
                  </a:txBody>
                  <a:tcPr anchor="ctr"/>
                </a:tc>
                <a:tc>
                  <a:txBody>
                    <a:bodyPr/>
                    <a:lstStyle/>
                    <a:p>
                      <a:pPr algn="ctr"/>
                      <a:r>
                        <a:rPr lang="en-GB" sz="1100" dirty="0">
                          <a:solidFill>
                            <a:srgbClr val="0070C0"/>
                          </a:solidFill>
                        </a:rPr>
                        <a:t>8</a:t>
                      </a:r>
                    </a:p>
                  </a:txBody>
                  <a:tcPr anchor="ctr"/>
                </a:tc>
                <a:tc>
                  <a:txBody>
                    <a:bodyPr/>
                    <a:lstStyle/>
                    <a:p>
                      <a:r>
                        <a:rPr lang="en-GB" sz="1100" dirty="0"/>
                        <a:t>Relatively high compared to CD-R.</a:t>
                      </a:r>
                    </a:p>
                  </a:txBody>
                  <a:tcPr anchor="ctr"/>
                </a:tc>
                <a:extLst>
                  <a:ext uri="{0D108BD9-81ED-4DB2-BD59-A6C34878D82A}">
                    <a16:rowId xmlns:a16="http://schemas.microsoft.com/office/drawing/2014/main" val="3003170839"/>
                  </a:ext>
                </a:extLst>
              </a:tr>
              <a:tr h="370840">
                <a:tc>
                  <a:txBody>
                    <a:bodyPr/>
                    <a:lstStyle/>
                    <a:p>
                      <a:r>
                        <a:rPr lang="en-GB" sz="1100" dirty="0"/>
                        <a:t>Data access speed</a:t>
                      </a:r>
                    </a:p>
                  </a:txBody>
                  <a:tcPr anchor="ctr"/>
                </a:tc>
                <a:tc>
                  <a:txBody>
                    <a:bodyPr/>
                    <a:lstStyle/>
                    <a:p>
                      <a:pPr algn="ctr"/>
                      <a:r>
                        <a:rPr lang="en-GB" sz="1100" dirty="0">
                          <a:solidFill>
                            <a:srgbClr val="0070C0"/>
                          </a:solidFill>
                        </a:rPr>
                        <a:t>5</a:t>
                      </a:r>
                    </a:p>
                  </a:txBody>
                  <a:tcPr anchor="ctr"/>
                </a:tc>
                <a:tc>
                  <a:txBody>
                    <a:bodyPr/>
                    <a:lstStyle/>
                    <a:p>
                      <a:r>
                        <a:rPr lang="en-GB" sz="1100" dirty="0"/>
                        <a:t>Relatively slow.</a:t>
                      </a:r>
                    </a:p>
                  </a:txBody>
                  <a:tcPr anchor="ctr"/>
                </a:tc>
                <a:extLst>
                  <a:ext uri="{0D108BD9-81ED-4DB2-BD59-A6C34878D82A}">
                    <a16:rowId xmlns:a16="http://schemas.microsoft.com/office/drawing/2014/main" val="3097114966"/>
                  </a:ext>
                </a:extLst>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1220127922"/>
              </p:ext>
            </p:extLst>
          </p:nvPr>
        </p:nvGraphicFramePr>
        <p:xfrm>
          <a:off x="5432425" y="1374775"/>
          <a:ext cx="3208047" cy="4731385"/>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244918">
                  <a:extLst>
                    <a:ext uri="{9D8B030D-6E8A-4147-A177-3AD203B41FA5}">
                      <a16:colId xmlns:a16="http://schemas.microsoft.com/office/drawing/2014/main" val="2546648551"/>
                    </a:ext>
                  </a:extLst>
                </a:gridCol>
                <a:gridCol w="437832">
                  <a:extLst>
                    <a:ext uri="{9D8B030D-6E8A-4147-A177-3AD203B41FA5}">
                      <a16:colId xmlns:a16="http://schemas.microsoft.com/office/drawing/2014/main" val="3921208624"/>
                    </a:ext>
                  </a:extLst>
                </a:gridCol>
                <a:gridCol w="1525297">
                  <a:extLst>
                    <a:ext uri="{9D8B030D-6E8A-4147-A177-3AD203B41FA5}">
                      <a16:colId xmlns:a16="http://schemas.microsoft.com/office/drawing/2014/main" val="3124831544"/>
                    </a:ext>
                  </a:extLst>
                </a:gridCol>
              </a:tblGrid>
              <a:tr h="370840">
                <a:tc gridSpan="3">
                  <a:txBody>
                    <a:bodyPr/>
                    <a:lstStyle/>
                    <a:p>
                      <a:pPr algn="ctr"/>
                      <a:r>
                        <a:rPr lang="en-GB" sz="1400" dirty="0"/>
                        <a:t>DAT TAPE</a:t>
                      </a:r>
                    </a:p>
                  </a:txBody>
                  <a:tcPr anchor="ctr"/>
                </a:tc>
                <a:tc hMerge="1">
                  <a:txBody>
                    <a:bodyPr/>
                    <a:lstStyle/>
                    <a:p>
                      <a:endParaRPr lang="en-GB" dirty="0"/>
                    </a:p>
                  </a:txBody>
                  <a:tcPr/>
                </a:tc>
                <a:tc hMerge="1">
                  <a:txBody>
                    <a:bodyPr/>
                    <a:lstStyle/>
                    <a:p>
                      <a:endParaRPr lang="en-GB" sz="1100" dirty="0"/>
                    </a:p>
                  </a:txBody>
                  <a:tcPr/>
                </a:tc>
                <a:extLst>
                  <a:ext uri="{0D108BD9-81ED-4DB2-BD59-A6C34878D82A}">
                    <a16:rowId xmlns:a16="http://schemas.microsoft.com/office/drawing/2014/main" val="2954130744"/>
                  </a:ext>
                </a:extLst>
              </a:tr>
              <a:tr h="1226185">
                <a:tc>
                  <a:txBody>
                    <a:bodyPr/>
                    <a:lstStyle/>
                    <a:p>
                      <a:r>
                        <a:rPr lang="en-GB" sz="1100" u="none" dirty="0"/>
                        <a:t>Image</a:t>
                      </a:r>
                    </a:p>
                  </a:txBody>
                  <a:tcPr anchor="ctr"/>
                </a:tc>
                <a:tc gridSpan="2">
                  <a:txBody>
                    <a:bodyPr/>
                    <a:lstStyle/>
                    <a:p>
                      <a:pPr algn="l"/>
                      <a:endParaRPr lang="en-GB" sz="1100" dirty="0"/>
                    </a:p>
                  </a:txBody>
                  <a:tcPr anchor="ctr"/>
                </a:tc>
                <a:tc hMerge="1">
                  <a:txBody>
                    <a:bodyPr/>
                    <a:lstStyle/>
                    <a:p>
                      <a:endParaRPr lang="en-GB" sz="1100" dirty="0"/>
                    </a:p>
                  </a:txBody>
                  <a:tcPr/>
                </a:tc>
                <a:extLst>
                  <a:ext uri="{0D108BD9-81ED-4DB2-BD59-A6C34878D82A}">
                    <a16:rowId xmlns:a16="http://schemas.microsoft.com/office/drawing/2014/main" val="372487512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100" u="none" dirty="0"/>
                        <a:t>Type</a:t>
                      </a:r>
                    </a:p>
                  </a:txBody>
                  <a:tcPr anchor="ctr"/>
                </a:tc>
                <a:tc gridSpan="2">
                  <a:txBody>
                    <a:bodyPr/>
                    <a:lstStyle/>
                    <a:p>
                      <a:pPr algn="l"/>
                      <a:r>
                        <a:rPr lang="en-GB" sz="1100" dirty="0"/>
                        <a:t>Magnetic</a:t>
                      </a:r>
                    </a:p>
                  </a:txBody>
                  <a:tcPr anchor="ctr"/>
                </a:tc>
                <a:tc hMerge="1">
                  <a:txBody>
                    <a:bodyPr/>
                    <a:lstStyle/>
                    <a:p>
                      <a:endParaRPr lang="en-GB" sz="1100" dirty="0"/>
                    </a:p>
                  </a:txBody>
                  <a:tcPr/>
                </a:tc>
                <a:extLst>
                  <a:ext uri="{0D108BD9-81ED-4DB2-BD59-A6C34878D82A}">
                    <a16:rowId xmlns:a16="http://schemas.microsoft.com/office/drawing/2014/main" val="316648259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100" u="none" dirty="0"/>
                        <a:t>Uses</a:t>
                      </a:r>
                    </a:p>
                  </a:txBody>
                  <a:tcPr/>
                </a:tc>
                <a:tc gridSpan="2">
                  <a:txBody>
                    <a:bodyPr/>
                    <a:lstStyle/>
                    <a:p>
                      <a:pPr algn="l"/>
                      <a:r>
                        <a:rPr lang="en-GB" sz="1100" dirty="0"/>
                        <a:t>Extremely large backups.</a:t>
                      </a:r>
                    </a:p>
                  </a:txBody>
                  <a:tcPr/>
                </a:tc>
                <a:tc hMerge="1">
                  <a:txBody>
                    <a:bodyPr/>
                    <a:lstStyle/>
                    <a:p>
                      <a:endParaRPr lang="en-GB" sz="1100" dirty="0"/>
                    </a:p>
                  </a:txBody>
                  <a:tcPr/>
                </a:tc>
                <a:extLst>
                  <a:ext uri="{0D108BD9-81ED-4DB2-BD59-A6C34878D82A}">
                    <a16:rowId xmlns:a16="http://schemas.microsoft.com/office/drawing/2014/main" val="345813421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100" u="none" dirty="0"/>
                        <a:t>Characteristics</a:t>
                      </a:r>
                    </a:p>
                  </a:txBody>
                  <a:tcPr/>
                </a:tc>
                <a:tc gridSpan="2">
                  <a:txBody>
                    <a:bodyPr/>
                    <a:lstStyle/>
                    <a:p>
                      <a:pPr marL="0" marR="0" indent="0" algn="l" rtl="0" eaLnBrk="1" fontAlgn="auto" latinLnBrk="0" hangingPunct="1">
                        <a:lnSpc>
                          <a:spcPct val="100000"/>
                        </a:lnSpc>
                        <a:spcBef>
                          <a:spcPts val="0"/>
                        </a:spcBef>
                        <a:spcAft>
                          <a:spcPts val="0"/>
                        </a:spcAft>
                        <a:buFontTx/>
                        <a:buNone/>
                      </a:pPr>
                      <a:r>
                        <a:rPr lang="en-GB" sz="1100" dirty="0"/>
                        <a:t>Magnetic tape which is wound around spools.</a:t>
                      </a:r>
                    </a:p>
                  </a:txBody>
                  <a:tcPr/>
                </a:tc>
                <a:tc hMerge="1">
                  <a:txBody>
                    <a:bodyPr/>
                    <a:lstStyle/>
                    <a:p>
                      <a:endParaRPr lang="en-GB" sz="1100" dirty="0"/>
                    </a:p>
                  </a:txBody>
                  <a:tcPr/>
                </a:tc>
                <a:extLst>
                  <a:ext uri="{0D108BD9-81ED-4DB2-BD59-A6C34878D82A}">
                    <a16:rowId xmlns:a16="http://schemas.microsoft.com/office/drawing/2014/main" val="780757441"/>
                  </a:ext>
                </a:extLst>
              </a:tr>
              <a:tr h="370840">
                <a:tc>
                  <a:txBody>
                    <a:bodyPr/>
                    <a:lstStyle/>
                    <a:p>
                      <a:r>
                        <a:rPr lang="en-GB" sz="1100" dirty="0"/>
                        <a:t>Reliability and</a:t>
                      </a:r>
                    </a:p>
                    <a:p>
                      <a:r>
                        <a:rPr lang="en-GB" sz="1100" dirty="0"/>
                        <a:t>Durability</a:t>
                      </a:r>
                    </a:p>
                  </a:txBody>
                  <a:tcPr anchor="ctr"/>
                </a:tc>
                <a:tc>
                  <a:txBody>
                    <a:bodyPr/>
                    <a:lstStyle/>
                    <a:p>
                      <a:pPr algn="ctr"/>
                      <a:r>
                        <a:rPr lang="en-GB" sz="1100" dirty="0">
                          <a:solidFill>
                            <a:srgbClr val="0070C0"/>
                          </a:solidFill>
                        </a:rPr>
                        <a:t>7</a:t>
                      </a:r>
                    </a:p>
                  </a:txBody>
                  <a:tcPr anchor="ctr"/>
                </a:tc>
                <a:tc>
                  <a:txBody>
                    <a:bodyPr/>
                    <a:lstStyle/>
                    <a:p>
                      <a:r>
                        <a:rPr lang="en-GB" sz="1100" dirty="0"/>
                        <a:t>Tape is easily damaged.</a:t>
                      </a:r>
                    </a:p>
                  </a:txBody>
                  <a:tcPr anchor="ctr"/>
                </a:tc>
                <a:extLst>
                  <a:ext uri="{0D108BD9-81ED-4DB2-BD59-A6C34878D82A}">
                    <a16:rowId xmlns:a16="http://schemas.microsoft.com/office/drawing/2014/main" val="2981327044"/>
                  </a:ext>
                </a:extLst>
              </a:tr>
              <a:tr h="370840">
                <a:tc>
                  <a:txBody>
                    <a:bodyPr/>
                    <a:lstStyle/>
                    <a:p>
                      <a:r>
                        <a:rPr lang="en-GB" sz="1100" dirty="0"/>
                        <a:t>Portability</a:t>
                      </a:r>
                    </a:p>
                  </a:txBody>
                  <a:tcPr anchor="ctr"/>
                </a:tc>
                <a:tc>
                  <a:txBody>
                    <a:bodyPr/>
                    <a:lstStyle/>
                    <a:p>
                      <a:pPr algn="ctr"/>
                      <a:r>
                        <a:rPr lang="en-GB" sz="1100" dirty="0">
                          <a:solidFill>
                            <a:srgbClr val="0070C0"/>
                          </a:solidFill>
                        </a:rPr>
                        <a:t>7</a:t>
                      </a:r>
                    </a:p>
                  </a:txBody>
                  <a:tcPr anchor="ctr"/>
                </a:tc>
                <a:tc>
                  <a:txBody>
                    <a:bodyPr/>
                    <a:lstStyle/>
                    <a:p>
                      <a:r>
                        <a:rPr lang="en-GB" sz="1100" dirty="0"/>
                        <a:t>Depends on size.</a:t>
                      </a:r>
                    </a:p>
                  </a:txBody>
                  <a:tcPr anchor="ctr"/>
                </a:tc>
                <a:extLst>
                  <a:ext uri="{0D108BD9-81ED-4DB2-BD59-A6C34878D82A}">
                    <a16:rowId xmlns:a16="http://schemas.microsoft.com/office/drawing/2014/main" val="1453296571"/>
                  </a:ext>
                </a:extLst>
              </a:tr>
              <a:tr h="370840">
                <a:tc>
                  <a:txBody>
                    <a:bodyPr/>
                    <a:lstStyle/>
                    <a:p>
                      <a:r>
                        <a:rPr lang="en-GB" sz="1100" dirty="0"/>
                        <a:t>Capacity</a:t>
                      </a:r>
                    </a:p>
                  </a:txBody>
                  <a:tcPr anchor="ctr"/>
                </a:tc>
                <a:tc>
                  <a:txBody>
                    <a:bodyPr/>
                    <a:lstStyle/>
                    <a:p>
                      <a:pPr algn="ctr"/>
                      <a:r>
                        <a:rPr lang="en-GB" sz="1100" dirty="0">
                          <a:solidFill>
                            <a:srgbClr val="0070C0"/>
                          </a:solidFill>
                        </a:rPr>
                        <a:t>10</a:t>
                      </a:r>
                    </a:p>
                  </a:txBody>
                  <a:tcPr anchor="ctr"/>
                </a:tc>
                <a:tc>
                  <a:txBody>
                    <a:bodyPr/>
                    <a:lstStyle/>
                    <a:p>
                      <a:r>
                        <a:rPr lang="en-GB" sz="1100" dirty="0"/>
                        <a:t>Highest capacity of all storage types.</a:t>
                      </a:r>
                    </a:p>
                  </a:txBody>
                  <a:tcPr anchor="ctr"/>
                </a:tc>
                <a:extLst>
                  <a:ext uri="{0D108BD9-81ED-4DB2-BD59-A6C34878D82A}">
                    <a16:rowId xmlns:a16="http://schemas.microsoft.com/office/drawing/2014/main" val="44047067"/>
                  </a:ext>
                </a:extLst>
              </a:tr>
              <a:tr h="370840">
                <a:tc>
                  <a:txBody>
                    <a:bodyPr/>
                    <a:lstStyle/>
                    <a:p>
                      <a:r>
                        <a:rPr lang="en-GB" sz="1100" dirty="0"/>
                        <a:t>Cost</a:t>
                      </a:r>
                    </a:p>
                  </a:txBody>
                  <a:tcPr anchor="ctr"/>
                </a:tc>
                <a:tc>
                  <a:txBody>
                    <a:bodyPr/>
                    <a:lstStyle/>
                    <a:p>
                      <a:pPr algn="ctr"/>
                      <a:r>
                        <a:rPr lang="en-GB" sz="1100" dirty="0">
                          <a:solidFill>
                            <a:srgbClr val="0070C0"/>
                          </a:solidFill>
                        </a:rPr>
                        <a:t>9</a:t>
                      </a:r>
                    </a:p>
                  </a:txBody>
                  <a:tcPr anchor="ctr"/>
                </a:tc>
                <a:tc>
                  <a:txBody>
                    <a:bodyPr/>
                    <a:lstStyle/>
                    <a:p>
                      <a:r>
                        <a:rPr lang="en-GB" sz="1100" dirty="0"/>
                        <a:t>Very low cost per GB.</a:t>
                      </a:r>
                    </a:p>
                  </a:txBody>
                  <a:tcPr anchor="ctr"/>
                </a:tc>
                <a:extLst>
                  <a:ext uri="{0D108BD9-81ED-4DB2-BD59-A6C34878D82A}">
                    <a16:rowId xmlns:a16="http://schemas.microsoft.com/office/drawing/2014/main" val="3003170839"/>
                  </a:ext>
                </a:extLst>
              </a:tr>
              <a:tr h="370840">
                <a:tc>
                  <a:txBody>
                    <a:bodyPr/>
                    <a:lstStyle/>
                    <a:p>
                      <a:r>
                        <a:rPr lang="en-GB" sz="1100" dirty="0"/>
                        <a:t>Data access speed</a:t>
                      </a:r>
                    </a:p>
                  </a:txBody>
                  <a:tcPr anchor="ctr"/>
                </a:tc>
                <a:tc>
                  <a:txBody>
                    <a:bodyPr/>
                    <a:lstStyle/>
                    <a:p>
                      <a:pPr algn="ctr"/>
                      <a:r>
                        <a:rPr lang="en-GB" sz="1100" dirty="0">
                          <a:solidFill>
                            <a:srgbClr val="0070C0"/>
                          </a:solidFill>
                        </a:rPr>
                        <a:t>2</a:t>
                      </a:r>
                    </a:p>
                  </a:txBody>
                  <a:tcPr anchor="ctr"/>
                </a:tc>
                <a:tc>
                  <a:txBody>
                    <a:bodyPr/>
                    <a:lstStyle/>
                    <a:p>
                      <a:r>
                        <a:rPr lang="en-GB" sz="1100" dirty="0"/>
                        <a:t>Extremely slow.</a:t>
                      </a:r>
                    </a:p>
                  </a:txBody>
                  <a:tcPr anchor="ctr"/>
                </a:tc>
                <a:extLst>
                  <a:ext uri="{0D108BD9-81ED-4DB2-BD59-A6C34878D82A}">
                    <a16:rowId xmlns:a16="http://schemas.microsoft.com/office/drawing/2014/main" val="3097114966"/>
                  </a:ext>
                </a:extLst>
              </a:tr>
            </a:tbl>
          </a:graphicData>
        </a:graphic>
      </p:graphicFrame>
      <p:pic>
        <p:nvPicPr>
          <p:cNvPr id="4" name="Picture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12122" y="1887629"/>
            <a:ext cx="952829" cy="919480"/>
          </a:xfrm>
          <a:prstGeom prst="rect">
            <a:avLst/>
          </a:prstGeom>
        </p:spPr>
      </p:pic>
      <p:pic>
        <p:nvPicPr>
          <p:cNvPr id="7" name="Picture 6"/>
          <p:cNvPicPr>
            <a:picLocks noChangeAspect="1"/>
          </p:cNvPicPr>
          <p:nvPr/>
        </p:nvPicPr>
        <p:blipFill>
          <a:blip r:embed="rId4"/>
          <a:stretch>
            <a:fillRect/>
          </a:stretch>
        </p:blipFill>
        <p:spPr>
          <a:xfrm>
            <a:off x="6922859" y="1887629"/>
            <a:ext cx="1454226" cy="931059"/>
          </a:xfrm>
          <a:prstGeom prst="rect">
            <a:avLst/>
          </a:prstGeom>
        </p:spPr>
      </p:pic>
    </p:spTree>
    <p:extLst>
      <p:ext uri="{BB962C8B-B14F-4D97-AF65-F5344CB8AC3E}">
        <p14:creationId xmlns:p14="http://schemas.microsoft.com/office/powerpoint/2010/main" val="925755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178" y="757239"/>
            <a:ext cx="9238890" cy="512761"/>
          </a:xfrm>
        </p:spPr>
        <p:txBody>
          <a:bodyPr/>
          <a:lstStyle/>
          <a:p>
            <a:r>
              <a:rPr lang="en-GB" dirty="0"/>
              <a:t>Suitability of devices</a:t>
            </a:r>
          </a:p>
        </p:txBody>
      </p:sp>
      <p:sp>
        <p:nvSpPr>
          <p:cNvPr id="5" name="TextBox 4"/>
          <p:cNvSpPr txBox="1"/>
          <p:nvPr/>
        </p:nvSpPr>
        <p:spPr>
          <a:xfrm>
            <a:off x="319178" y="1564731"/>
            <a:ext cx="8903480" cy="430887"/>
          </a:xfrm>
          <a:prstGeom prst="rect">
            <a:avLst/>
          </a:prstGeom>
          <a:noFill/>
        </p:spPr>
        <p:txBody>
          <a:bodyPr wrap="square" rtlCol="0">
            <a:spAutoFit/>
          </a:bodyPr>
          <a:lstStyle/>
          <a:p>
            <a:r>
              <a:rPr lang="en-GB" sz="1100" dirty="0"/>
              <a:t>Alicia is using a helmet mounted camera to record footage whilst snowboarding.  Suggest two reasons why a solid state memory card is a good choice for secondary storage in this scenario, and two reasons why a hard disk would be unsuitable.</a:t>
            </a:r>
          </a:p>
        </p:txBody>
      </p:sp>
      <p:sp>
        <p:nvSpPr>
          <p:cNvPr id="8" name="Rectangle 7"/>
          <p:cNvSpPr/>
          <p:nvPr/>
        </p:nvSpPr>
        <p:spPr>
          <a:xfrm>
            <a:off x="319178" y="2149055"/>
            <a:ext cx="9238890" cy="721964"/>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GB" sz="1100" dirty="0">
              <a:solidFill>
                <a:schemeClr val="tx1"/>
              </a:solidFill>
            </a:endParaRPr>
          </a:p>
          <a:p>
            <a:endParaRPr lang="en-GB" sz="1100" dirty="0">
              <a:solidFill>
                <a:schemeClr val="tx1"/>
              </a:solidFill>
            </a:endParaRPr>
          </a:p>
        </p:txBody>
      </p:sp>
      <p:sp>
        <p:nvSpPr>
          <p:cNvPr id="32" name="TextBox 31"/>
          <p:cNvSpPr txBox="1"/>
          <p:nvPr/>
        </p:nvSpPr>
        <p:spPr>
          <a:xfrm>
            <a:off x="319178" y="3300124"/>
            <a:ext cx="8903480" cy="430887"/>
          </a:xfrm>
          <a:prstGeom prst="rect">
            <a:avLst/>
          </a:prstGeom>
          <a:noFill/>
        </p:spPr>
        <p:txBody>
          <a:bodyPr wrap="square" rtlCol="0">
            <a:spAutoFit/>
          </a:bodyPr>
          <a:lstStyle/>
          <a:p>
            <a:r>
              <a:rPr lang="en-GB" sz="1100" dirty="0"/>
              <a:t>Greg is considering whether to download games for his games console from an online store, or whether to purchase the physical disks instead.</a:t>
            </a:r>
            <a:br>
              <a:rPr lang="en-GB" sz="1100" dirty="0"/>
            </a:br>
            <a:r>
              <a:rPr lang="en-GB" sz="1100" dirty="0"/>
              <a:t>Give reasons why he may choose one option or another. </a:t>
            </a:r>
          </a:p>
        </p:txBody>
      </p:sp>
      <p:sp>
        <p:nvSpPr>
          <p:cNvPr id="33" name="Rectangle 32"/>
          <p:cNvSpPr/>
          <p:nvPr/>
        </p:nvSpPr>
        <p:spPr>
          <a:xfrm>
            <a:off x="319178" y="3884446"/>
            <a:ext cx="9238890" cy="1800000"/>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GB" sz="1100" dirty="0">
              <a:solidFill>
                <a:schemeClr val="tx1"/>
              </a:solidFill>
            </a:endParaRPr>
          </a:p>
          <a:p>
            <a:endParaRPr lang="en-GB" sz="1100" dirty="0">
              <a:solidFill>
                <a:schemeClr val="tx1"/>
              </a:solidFill>
            </a:endParaRPr>
          </a:p>
        </p:txBody>
      </p:sp>
    </p:spTree>
    <p:extLst>
      <p:ext uri="{BB962C8B-B14F-4D97-AF65-F5344CB8AC3E}">
        <p14:creationId xmlns:p14="http://schemas.microsoft.com/office/powerpoint/2010/main" val="228936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178" y="757239"/>
            <a:ext cx="9238890" cy="512761"/>
          </a:xfrm>
        </p:spPr>
        <p:txBody>
          <a:bodyPr/>
          <a:lstStyle/>
          <a:p>
            <a:r>
              <a:rPr lang="en-GB" dirty="0"/>
              <a:t>Suitability of devices</a:t>
            </a:r>
          </a:p>
        </p:txBody>
      </p:sp>
      <p:sp>
        <p:nvSpPr>
          <p:cNvPr id="5" name="TextBox 4"/>
          <p:cNvSpPr txBox="1"/>
          <p:nvPr/>
        </p:nvSpPr>
        <p:spPr>
          <a:xfrm>
            <a:off x="319178" y="1564731"/>
            <a:ext cx="8903480" cy="261610"/>
          </a:xfrm>
          <a:prstGeom prst="rect">
            <a:avLst/>
          </a:prstGeom>
          <a:noFill/>
        </p:spPr>
        <p:txBody>
          <a:bodyPr wrap="square" rtlCol="0">
            <a:spAutoFit/>
          </a:bodyPr>
          <a:lstStyle/>
          <a:p>
            <a:r>
              <a:rPr lang="en-GB" sz="1100"/>
              <a:t>Abdul </a:t>
            </a:r>
            <a:r>
              <a:rPr lang="en-GB" sz="1100" dirty="0"/>
              <a:t>wants to keep a backup of his photos, and is considering using DVD-R disks.  Give two advantages and two disadvantages of this method.</a:t>
            </a:r>
          </a:p>
        </p:txBody>
      </p:sp>
      <p:sp>
        <p:nvSpPr>
          <p:cNvPr id="8" name="Rectangle 7"/>
          <p:cNvSpPr/>
          <p:nvPr/>
        </p:nvSpPr>
        <p:spPr>
          <a:xfrm>
            <a:off x="319178" y="2149055"/>
            <a:ext cx="9238890" cy="721964"/>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GB" sz="1100" dirty="0">
              <a:solidFill>
                <a:schemeClr val="tx1"/>
              </a:solidFill>
            </a:endParaRPr>
          </a:p>
        </p:txBody>
      </p:sp>
      <p:sp>
        <p:nvSpPr>
          <p:cNvPr id="32" name="TextBox 31"/>
          <p:cNvSpPr txBox="1"/>
          <p:nvPr/>
        </p:nvSpPr>
        <p:spPr>
          <a:xfrm>
            <a:off x="319178" y="3300124"/>
            <a:ext cx="8903480" cy="600164"/>
          </a:xfrm>
          <a:prstGeom prst="rect">
            <a:avLst/>
          </a:prstGeom>
          <a:noFill/>
        </p:spPr>
        <p:txBody>
          <a:bodyPr wrap="square" rtlCol="0">
            <a:spAutoFit/>
          </a:bodyPr>
          <a:lstStyle/>
          <a:p>
            <a:r>
              <a:rPr lang="en-GB" sz="1100" dirty="0"/>
              <a:t>Sarah is a student who needs access to her school files at home and school.  She currently emails the documents she is working on home, and keeps a copy of all her school work on the school servers.  She then emails the files back into school and downloads the attachments to the school server when she is back in school.  Suggest better alternatives for Sarah to work with her files, and reasons why she might not choose this option.</a:t>
            </a:r>
          </a:p>
        </p:txBody>
      </p:sp>
      <p:sp>
        <p:nvSpPr>
          <p:cNvPr id="33" name="Rectangle 32"/>
          <p:cNvSpPr/>
          <p:nvPr/>
        </p:nvSpPr>
        <p:spPr>
          <a:xfrm>
            <a:off x="319178" y="4189246"/>
            <a:ext cx="9238890" cy="1800000"/>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GB" sz="1100" dirty="0">
              <a:solidFill>
                <a:schemeClr val="tx1"/>
              </a:solidFill>
            </a:endParaRPr>
          </a:p>
          <a:p>
            <a:endParaRPr lang="en-GB" sz="1100" dirty="0">
              <a:solidFill>
                <a:schemeClr val="tx1"/>
              </a:solidFill>
            </a:endParaRPr>
          </a:p>
        </p:txBody>
      </p:sp>
    </p:spTree>
    <p:extLst>
      <p:ext uri="{BB962C8B-B14F-4D97-AF65-F5344CB8AC3E}">
        <p14:creationId xmlns:p14="http://schemas.microsoft.com/office/powerpoint/2010/main" val="28860081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178" y="757239"/>
            <a:ext cx="9238890" cy="512761"/>
          </a:xfrm>
        </p:spPr>
        <p:txBody>
          <a:bodyPr/>
          <a:lstStyle/>
          <a:p>
            <a:r>
              <a:rPr lang="en-GB" dirty="0"/>
              <a:t>Suitability of devices</a:t>
            </a:r>
          </a:p>
        </p:txBody>
      </p:sp>
      <p:sp>
        <p:nvSpPr>
          <p:cNvPr id="5" name="TextBox 4"/>
          <p:cNvSpPr txBox="1"/>
          <p:nvPr/>
        </p:nvSpPr>
        <p:spPr>
          <a:xfrm>
            <a:off x="319178" y="1564731"/>
            <a:ext cx="8903480" cy="1277273"/>
          </a:xfrm>
          <a:prstGeom prst="rect">
            <a:avLst/>
          </a:prstGeom>
          <a:noFill/>
        </p:spPr>
        <p:txBody>
          <a:bodyPr wrap="square" rtlCol="0">
            <a:spAutoFit/>
          </a:bodyPr>
          <a:lstStyle/>
          <a:p>
            <a:r>
              <a:rPr lang="en-GB" sz="1100" dirty="0"/>
              <a:t>Scott is getting a new computer.  He has three options for secondary storage.  He could choose:</a:t>
            </a:r>
          </a:p>
          <a:p>
            <a:endParaRPr lang="en-GB" sz="1100" dirty="0"/>
          </a:p>
          <a:p>
            <a:r>
              <a:rPr lang="en-GB" sz="1100" dirty="0"/>
              <a:t>a 6TB hard disk drive</a:t>
            </a:r>
          </a:p>
          <a:p>
            <a:r>
              <a:rPr lang="en-GB" sz="1100" dirty="0"/>
              <a:t>a 2TB solid state drive</a:t>
            </a:r>
          </a:p>
          <a:p>
            <a:r>
              <a:rPr lang="en-GB" sz="1100" dirty="0"/>
              <a:t>a hybrid 500GB solid state with a 4TB hard disk</a:t>
            </a:r>
          </a:p>
          <a:p>
            <a:endParaRPr lang="en-GB" sz="1100" dirty="0"/>
          </a:p>
          <a:p>
            <a:r>
              <a:rPr lang="en-GB" sz="1100" dirty="0"/>
              <a:t>For each option give reasons why Scott may choose that option instead of the alternatives.</a:t>
            </a:r>
          </a:p>
        </p:txBody>
      </p:sp>
      <p:sp>
        <p:nvSpPr>
          <p:cNvPr id="8" name="Rectangle 7"/>
          <p:cNvSpPr/>
          <p:nvPr/>
        </p:nvSpPr>
        <p:spPr>
          <a:xfrm>
            <a:off x="319178" y="3132281"/>
            <a:ext cx="9238890" cy="1800000"/>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GB" sz="1100" dirty="0">
              <a:solidFill>
                <a:schemeClr val="tx1"/>
              </a:solidFill>
            </a:endParaRPr>
          </a:p>
        </p:txBody>
      </p:sp>
    </p:spTree>
    <p:extLst>
      <p:ext uri="{BB962C8B-B14F-4D97-AF65-F5344CB8AC3E}">
        <p14:creationId xmlns:p14="http://schemas.microsoft.com/office/powerpoint/2010/main" val="991945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6827FF4-009F-4DAE-8440-CEA35FD6527D}"/>
              </a:ext>
            </a:extLst>
          </p:cNvPr>
          <p:cNvGraphicFramePr>
            <a:graphicFrameLocks noGrp="1"/>
          </p:cNvGraphicFramePr>
          <p:nvPr>
            <p:extLst>
              <p:ext uri="{D42A27DB-BD31-4B8C-83A1-F6EECF244321}">
                <p14:modId xmlns:p14="http://schemas.microsoft.com/office/powerpoint/2010/main" val="975132279"/>
              </p:ext>
            </p:extLst>
          </p:nvPr>
        </p:nvGraphicFramePr>
        <p:xfrm>
          <a:off x="155575" y="741892"/>
          <a:ext cx="9588500" cy="5882760"/>
        </p:xfrm>
        <a:graphic>
          <a:graphicData uri="http://schemas.openxmlformats.org/drawingml/2006/table">
            <a:tbl>
              <a:tblPr bandRow="1">
                <a:tableStyleId>{F5AB1C69-6EDB-4FF4-983F-18BD219EF322}</a:tableStyleId>
              </a:tblPr>
              <a:tblGrid>
                <a:gridCol w="638465">
                  <a:extLst>
                    <a:ext uri="{9D8B030D-6E8A-4147-A177-3AD203B41FA5}">
                      <a16:colId xmlns:a16="http://schemas.microsoft.com/office/drawing/2014/main" val="1021210150"/>
                    </a:ext>
                  </a:extLst>
                </a:gridCol>
                <a:gridCol w="2557702">
                  <a:extLst>
                    <a:ext uri="{9D8B030D-6E8A-4147-A177-3AD203B41FA5}">
                      <a16:colId xmlns:a16="http://schemas.microsoft.com/office/drawing/2014/main" val="1608313520"/>
                    </a:ext>
                  </a:extLst>
                </a:gridCol>
                <a:gridCol w="1598083">
                  <a:extLst>
                    <a:ext uri="{9D8B030D-6E8A-4147-A177-3AD203B41FA5}">
                      <a16:colId xmlns:a16="http://schemas.microsoft.com/office/drawing/2014/main" val="1356356387"/>
                    </a:ext>
                  </a:extLst>
                </a:gridCol>
                <a:gridCol w="1374775">
                  <a:extLst>
                    <a:ext uri="{9D8B030D-6E8A-4147-A177-3AD203B41FA5}">
                      <a16:colId xmlns:a16="http://schemas.microsoft.com/office/drawing/2014/main" val="2628355391"/>
                    </a:ext>
                  </a:extLst>
                </a:gridCol>
                <a:gridCol w="223308">
                  <a:extLst>
                    <a:ext uri="{9D8B030D-6E8A-4147-A177-3AD203B41FA5}">
                      <a16:colId xmlns:a16="http://schemas.microsoft.com/office/drawing/2014/main" val="137655431"/>
                    </a:ext>
                  </a:extLst>
                </a:gridCol>
                <a:gridCol w="1253067">
                  <a:extLst>
                    <a:ext uri="{9D8B030D-6E8A-4147-A177-3AD203B41FA5}">
                      <a16:colId xmlns:a16="http://schemas.microsoft.com/office/drawing/2014/main" val="1982597858"/>
                    </a:ext>
                  </a:extLst>
                </a:gridCol>
                <a:gridCol w="1943100">
                  <a:extLst>
                    <a:ext uri="{9D8B030D-6E8A-4147-A177-3AD203B41FA5}">
                      <a16:colId xmlns:a16="http://schemas.microsoft.com/office/drawing/2014/main" val="849047993"/>
                    </a:ext>
                  </a:extLst>
                </a:gridCol>
              </a:tblGrid>
              <a:tr h="0">
                <a:tc gridSpan="4">
                  <a:txBody>
                    <a:bodyPr/>
                    <a:lstStyle/>
                    <a:p>
                      <a:r>
                        <a:rPr lang="en-GB" sz="1400" dirty="0"/>
                        <a:t>Assessment</a:t>
                      </a:r>
                    </a:p>
                  </a:txBody>
                  <a:tcPr marT="144000" marB="72000" anchor="ctr">
                    <a:solidFill>
                      <a:schemeClr val="bg1"/>
                    </a:solidFill>
                  </a:tcPr>
                </a:tc>
                <a:tc hMerge="1">
                  <a:txBody>
                    <a:bodyPr/>
                    <a:lstStyle/>
                    <a:p>
                      <a:endParaRPr lang="en-GB" dirty="0"/>
                    </a:p>
                  </a:txBody>
                  <a:tcPr/>
                </a:tc>
                <a:tc hMerge="1">
                  <a:txBody>
                    <a:bodyPr/>
                    <a:lstStyle/>
                    <a:p>
                      <a:endParaRPr lang="en-GB"/>
                    </a:p>
                  </a:txBody>
                  <a:tcPr/>
                </a:tc>
                <a:tc hMerge="1">
                  <a:txBody>
                    <a:bodyPr/>
                    <a:lstStyle/>
                    <a:p>
                      <a:endParaRPr lang="en-GB" sz="1400" dirty="0"/>
                    </a:p>
                  </a:txBody>
                  <a:tcPr marT="144000" marB="72000" anchor="ctr">
                    <a:solidFill>
                      <a:schemeClr val="accent2"/>
                    </a:solidFill>
                  </a:tcPr>
                </a:tc>
                <a:tc gridSpan="2">
                  <a:txBody>
                    <a:bodyPr/>
                    <a:lstStyle/>
                    <a:p>
                      <a:r>
                        <a:rPr lang="en-GB" sz="1400" dirty="0"/>
                        <a:t>Target:</a:t>
                      </a:r>
                      <a:endParaRPr lang="en-GB" dirty="0"/>
                    </a:p>
                  </a:txBody>
                  <a:tcPr marT="144000" marB="72000" anchor="ctr">
                    <a:solidFill>
                      <a:schemeClr val="bg1"/>
                    </a:solidFill>
                  </a:tcPr>
                </a:tc>
                <a:tc hMerge="1">
                  <a:txBody>
                    <a:bodyPr/>
                    <a:lstStyle/>
                    <a:p>
                      <a:endParaRPr lang="en-GB"/>
                    </a:p>
                  </a:txBody>
                  <a:tcPr/>
                </a:tc>
                <a:tc>
                  <a:txBody>
                    <a:bodyPr/>
                    <a:lstStyle/>
                    <a:p>
                      <a:r>
                        <a:rPr lang="en-GB" sz="1400" dirty="0"/>
                        <a:t>Overall grade:</a:t>
                      </a:r>
                    </a:p>
                  </a:txBody>
                  <a:tcPr marT="144000" marB="72000" anchor="ctr">
                    <a:solidFill>
                      <a:schemeClr val="bg1"/>
                    </a:solidFill>
                  </a:tcPr>
                </a:tc>
                <a:extLst>
                  <a:ext uri="{0D108BD9-81ED-4DB2-BD59-A6C34878D82A}">
                    <a16:rowId xmlns:a16="http://schemas.microsoft.com/office/drawing/2014/main" val="1536479771"/>
                  </a:ext>
                </a:extLst>
              </a:tr>
              <a:tr h="0">
                <a:tc gridSpan="7">
                  <a:txBody>
                    <a:bodyPr/>
                    <a:lstStyle/>
                    <a:p>
                      <a:pPr algn="l">
                        <a:spcBef>
                          <a:spcPts val="1200"/>
                        </a:spcBef>
                      </a:pPr>
                      <a:r>
                        <a:rPr lang="en-GB" sz="1400" kern="1200" dirty="0">
                          <a:solidFill>
                            <a:schemeClr val="dk1"/>
                          </a:solidFill>
                          <a:latin typeface="+mn-lt"/>
                          <a:ea typeface="+mn-ea"/>
                          <a:cs typeface="+mn-cs"/>
                        </a:rPr>
                        <a:t>Minimum expectations by the end of this unit</a:t>
                      </a:r>
                    </a:p>
                  </a:txBody>
                  <a:tcPr marT="144000" marB="72000">
                    <a:solidFill>
                      <a:schemeClr val="bg1"/>
                    </a:solidFill>
                  </a:tcPr>
                </a:tc>
                <a:tc hMerge="1">
                  <a:txBody>
                    <a:bodyPr/>
                    <a:lstStyle/>
                    <a:p>
                      <a:pPr algn="ctr"/>
                      <a:endParaRPr lang="en-GB" sz="1100" dirty="0"/>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l">
                        <a:spcBef>
                          <a:spcPts val="1200"/>
                        </a:spcBef>
                      </a:pPr>
                      <a:endParaRPr lang="en-GB" sz="1400" kern="1200" dirty="0">
                        <a:solidFill>
                          <a:schemeClr val="dk1"/>
                        </a:solidFill>
                        <a:latin typeface="+mn-lt"/>
                        <a:ea typeface="+mn-ea"/>
                        <a:cs typeface="+mn-cs"/>
                      </a:endParaRPr>
                    </a:p>
                  </a:txBody>
                  <a:tcPr marT="144000" marB="72000">
                    <a:solidFill>
                      <a:schemeClr val="bg1"/>
                    </a:solidFill>
                  </a:tcPr>
                </a:tc>
                <a:extLst>
                  <a:ext uri="{0D108BD9-81ED-4DB2-BD59-A6C34878D82A}">
                    <a16:rowId xmlns:a16="http://schemas.microsoft.com/office/drawing/2014/main" val="3369039872"/>
                  </a:ext>
                </a:extLst>
              </a:tr>
              <a:tr h="155503">
                <a:tc>
                  <a:txBody>
                    <a:bodyPr/>
                    <a:lstStyle/>
                    <a:p>
                      <a:pPr algn="ctr"/>
                      <a:r>
                        <a:rPr lang="en-GB" sz="1100" dirty="0">
                          <a:sym typeface="Wingdings" panose="05000000000000000000" pitchFamily="2" charset="2"/>
                        </a:rPr>
                        <a:t></a:t>
                      </a:r>
                      <a:endParaRPr lang="en-GB" sz="1100" dirty="0"/>
                    </a:p>
                  </a:txBody>
                  <a:tcPr marT="36000" marB="36000"/>
                </a:tc>
                <a:tc grid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solidFill>
                            <a:srgbClr val="000000"/>
                          </a:solidFill>
                          <a:ea typeface="Calibri" panose="020F0502020204030204" pitchFamily="34" charset="0"/>
                          <a:cs typeface="Times New Roman" panose="02020603050405020304" pitchFamily="18" charset="0"/>
                        </a:rPr>
                        <a:t>You should have learnt terms 16-29 from your GCSE Level Key Terminology during this unit.</a:t>
                      </a:r>
                      <a:endParaRPr lang="en-GB" sz="1100" b="0" dirty="0">
                        <a:ea typeface="Calibri" panose="020F0502020204030204" pitchFamily="34" charset="0"/>
                        <a:cs typeface="Times New Roman" panose="02020603050405020304" pitchFamily="18" charset="0"/>
                      </a:endParaRPr>
                    </a:p>
                  </a:txBody>
                  <a:tcPr marT="36000" marB="36000"/>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b="0" dirty="0">
                        <a:ea typeface="Calibri" panose="020F0502020204030204" pitchFamily="34" charset="0"/>
                        <a:cs typeface="Times New Roman" panose="02020603050405020304" pitchFamily="18" charset="0"/>
                      </a:endParaRPr>
                    </a:p>
                  </a:txBody>
                  <a:tcPr marT="36000" marB="36000"/>
                </a:tc>
                <a:extLst>
                  <a:ext uri="{0D108BD9-81ED-4DB2-BD59-A6C34878D82A}">
                    <a16:rowId xmlns:a16="http://schemas.microsoft.com/office/drawing/2014/main" val="2381724340"/>
                  </a:ext>
                </a:extLst>
              </a:tr>
              <a:tr h="155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dirty="0">
                          <a:sym typeface="Wingdings" panose="05000000000000000000" pitchFamily="2" charset="2"/>
                        </a:rPr>
                        <a:t></a:t>
                      </a:r>
                      <a:endParaRPr lang="en-GB" sz="1100" dirty="0"/>
                    </a:p>
                  </a:txBody>
                  <a:tcPr marT="36000" marB="36000"/>
                </a:tc>
                <a:tc grid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ea typeface="Calibri" panose="020F0502020204030204" pitchFamily="34" charset="0"/>
                          <a:cs typeface="Times New Roman" panose="02020603050405020304" pitchFamily="18" charset="0"/>
                        </a:rPr>
                        <a:t>You have completed all the pages of the workbook</a:t>
                      </a:r>
                    </a:p>
                  </a:txBody>
                  <a:tcPr marT="36000" marB="36000"/>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dirty="0">
                        <a:ea typeface="Calibri" panose="020F0502020204030204" pitchFamily="34" charset="0"/>
                        <a:cs typeface="Times New Roman" panose="02020603050405020304" pitchFamily="18" charset="0"/>
                      </a:endParaRPr>
                    </a:p>
                  </a:txBody>
                  <a:tcPr marT="36000" marB="36000"/>
                </a:tc>
                <a:extLst>
                  <a:ext uri="{0D108BD9-81ED-4DB2-BD59-A6C34878D82A}">
                    <a16:rowId xmlns:a16="http://schemas.microsoft.com/office/drawing/2014/main" val="3922762600"/>
                  </a:ext>
                </a:extLst>
              </a:tr>
              <a:tr h="155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dirty="0">
                          <a:sym typeface="Wingdings" panose="05000000000000000000" pitchFamily="2" charset="2"/>
                        </a:rPr>
                        <a:t></a:t>
                      </a:r>
                      <a:endParaRPr lang="en-GB" sz="1100" dirty="0"/>
                    </a:p>
                  </a:txBody>
                  <a:tcPr marT="36000" marB="36000"/>
                </a:tc>
                <a:tc grid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ea typeface="Calibri" panose="020F0502020204030204" pitchFamily="34" charset="0"/>
                          <a:cs typeface="Times New Roman" panose="02020603050405020304" pitchFamily="18" charset="0"/>
                        </a:rPr>
                        <a:t>Score 80% in the end of unit test.</a:t>
                      </a:r>
                    </a:p>
                  </a:txBody>
                  <a:tcPr marT="36000" marB="36000"/>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dirty="0">
                        <a:ea typeface="Calibri" panose="020F0502020204030204" pitchFamily="34" charset="0"/>
                        <a:cs typeface="Times New Roman" panose="02020603050405020304" pitchFamily="18" charset="0"/>
                      </a:endParaRPr>
                    </a:p>
                  </a:txBody>
                  <a:tcPr marT="36000" marB="36000"/>
                </a:tc>
                <a:extLst>
                  <a:ext uri="{0D108BD9-81ED-4DB2-BD59-A6C34878D82A}">
                    <a16:rowId xmlns:a16="http://schemas.microsoft.com/office/drawing/2014/main" val="1049575184"/>
                  </a:ext>
                </a:extLst>
              </a:tr>
              <a:tr h="0">
                <a:tc gridSpan="7">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kern="1200" dirty="0">
                          <a:solidFill>
                            <a:schemeClr val="dk1"/>
                          </a:solidFill>
                          <a:latin typeface="+mn-lt"/>
                          <a:ea typeface="+mn-ea"/>
                          <a:cs typeface="+mn-cs"/>
                        </a:rPr>
                        <a:t>Feedback</a:t>
                      </a:r>
                    </a:p>
                  </a:txBody>
                  <a:tcPr marT="144000" marB="72000">
                    <a:solidFill>
                      <a:schemeClr val="bg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dirty="0">
                        <a:ea typeface="Calibri" panose="020F0502020204030204" pitchFamily="34" charset="0"/>
                        <a:cs typeface="Times New Roman" panose="02020603050405020304" pitchFamily="18" charset="0"/>
                      </a:endParaRPr>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400" kern="1200" dirty="0">
                        <a:solidFill>
                          <a:schemeClr val="dk1"/>
                        </a:solidFill>
                        <a:latin typeface="+mn-lt"/>
                        <a:ea typeface="+mn-ea"/>
                        <a:cs typeface="+mn-cs"/>
                      </a:endParaRPr>
                    </a:p>
                  </a:txBody>
                  <a:tcPr marT="144000" marB="72000">
                    <a:solidFill>
                      <a:schemeClr val="bg1"/>
                    </a:solidFill>
                  </a:tcPr>
                </a:tc>
                <a:extLst>
                  <a:ext uri="{0D108BD9-81ED-4DB2-BD59-A6C34878D82A}">
                    <a16:rowId xmlns:a16="http://schemas.microsoft.com/office/drawing/2014/main" val="3851116278"/>
                  </a:ext>
                </a:extLst>
              </a:tr>
              <a:tr h="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u="sng" dirty="0"/>
                        <a:t>Breadth</a:t>
                      </a:r>
                      <a:endParaRPr lang="en-GB" sz="1100" kern="1200" dirty="0">
                        <a:solidFill>
                          <a:schemeClr val="dk1"/>
                        </a:solidFill>
                        <a:latin typeface="+mn-lt"/>
                        <a:ea typeface="+mn-ea"/>
                        <a:cs typeface="+mn-cs"/>
                      </a:endParaRPr>
                    </a:p>
                  </a:txBody>
                  <a:tcPr marT="72000" marB="72000">
                    <a:solidFill>
                      <a:srgbClr val="F0F0F0"/>
                    </a:solidFill>
                  </a:tcPr>
                </a:tc>
                <a:tc hMerge="1">
                  <a:txBody>
                    <a:bodyPr/>
                    <a:lstStyle/>
                    <a:p>
                      <a:endParaRPr lang="en-GB"/>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u="sng" dirty="0"/>
                        <a:t>Depth</a:t>
                      </a:r>
                      <a:endParaRPr lang="en-GB" sz="1100" kern="1200" dirty="0">
                        <a:solidFill>
                          <a:schemeClr val="dk1"/>
                        </a:solidFill>
                        <a:latin typeface="+mn-lt"/>
                        <a:ea typeface="+mn-ea"/>
                        <a:cs typeface="+mn-cs"/>
                      </a:endParaRPr>
                    </a:p>
                  </a:txBody>
                  <a:tcPr marT="72000" marB="72000">
                    <a:solidFill>
                      <a:srgbClr val="F0F0F0"/>
                    </a:solidFill>
                  </a:tcPr>
                </a:tc>
                <a:tc hMerge="1">
                  <a:txBody>
                    <a:bodyPr/>
                    <a:lstStyle/>
                    <a:p>
                      <a:endParaRPr lang="en-GB"/>
                    </a:p>
                  </a:txBody>
                  <a:tcPr/>
                </a:tc>
                <a:tc hMerge="1">
                  <a:txBody>
                    <a:bodyPr/>
                    <a:lstStyle/>
                    <a:p>
                      <a:endParaRPr lang="en-GB"/>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u="sng" dirty="0"/>
                        <a:t>Understanding</a:t>
                      </a:r>
                      <a:endParaRPr lang="en-GB" sz="1100" kern="1200" dirty="0">
                        <a:solidFill>
                          <a:schemeClr val="dk1"/>
                        </a:solidFill>
                        <a:latin typeface="+mn-lt"/>
                        <a:ea typeface="+mn-ea"/>
                        <a:cs typeface="+mn-cs"/>
                      </a:endParaRPr>
                    </a:p>
                  </a:txBody>
                  <a:tcPr marT="72000" marB="72000">
                    <a:solidFill>
                      <a:srgbClr val="F0F0F0"/>
                    </a:solidFill>
                  </a:tcPr>
                </a:tc>
                <a:tc hMerge="1">
                  <a:txBody>
                    <a:bodyPr/>
                    <a:lstStyle/>
                    <a:p>
                      <a:endParaRPr lang="en-GB"/>
                    </a:p>
                  </a:txBody>
                  <a:tcPr/>
                </a:tc>
                <a:extLst>
                  <a:ext uri="{0D108BD9-81ED-4DB2-BD59-A6C34878D82A}">
                    <a16:rowId xmlns:a16="http://schemas.microsoft.com/office/drawing/2014/main" val="2597242684"/>
                  </a:ext>
                </a:extLst>
              </a:tr>
              <a:tr h="0">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sym typeface="Wingdings" panose="05000000000000000000" pitchFamily="2" charset="2"/>
                        </a:rPr>
                        <a:t> </a:t>
                      </a:r>
                      <a:r>
                        <a:rPr lang="en-GB" sz="1100" dirty="0">
                          <a:solidFill>
                            <a:schemeClr val="bg1">
                              <a:lumMod val="50000"/>
                            </a:schemeClr>
                          </a:solidFill>
                        </a:rPr>
                        <a:t>All aspects complete</a:t>
                      </a:r>
                    </a:p>
                  </a:txBody>
                  <a:tcPr marT="144000" marB="72000">
                    <a:solidFill>
                      <a:srgbClr val="E1E1E1"/>
                    </a:solidFill>
                  </a:tcPr>
                </a:tc>
                <a:tc hMerge="1">
                  <a:txBody>
                    <a:bodyPr/>
                    <a:lstStyle/>
                    <a:p>
                      <a:endParaRPr lang="en-GB"/>
                    </a:p>
                  </a:txBody>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sym typeface="Wingdings" panose="05000000000000000000" pitchFamily="2" charset="2"/>
                        </a:rPr>
                        <a:t> </a:t>
                      </a:r>
                      <a:r>
                        <a:rPr lang="en-GB" sz="1100" dirty="0">
                          <a:solidFill>
                            <a:schemeClr val="bg1">
                              <a:lumMod val="50000"/>
                            </a:schemeClr>
                          </a:solidFill>
                          <a:sym typeface="Wingdings" panose="05000000000000000000" pitchFamily="2" charset="2"/>
                        </a:rPr>
                        <a:t>Excellent level of depth</a:t>
                      </a:r>
                      <a:endParaRPr lang="en-GB" sz="1100" dirty="0">
                        <a:solidFill>
                          <a:schemeClr val="bg1">
                            <a:lumMod val="50000"/>
                          </a:schemeClr>
                        </a:solidFill>
                      </a:endParaRPr>
                    </a:p>
                  </a:txBody>
                  <a:tcPr marT="144000" marB="72000">
                    <a:solidFill>
                      <a:srgbClr val="E1E1E1"/>
                    </a:solidFill>
                  </a:tcPr>
                </a:tc>
                <a:tc hMerge="1">
                  <a:txBody>
                    <a:bodyPr/>
                    <a:lstStyle/>
                    <a:p>
                      <a:endParaRPr lang="en-GB"/>
                    </a:p>
                  </a:txBody>
                  <a:tcPr/>
                </a:tc>
                <a:tc hMerge="1">
                  <a:txBody>
                    <a:bodyPr/>
                    <a:lstStyle/>
                    <a:p>
                      <a:endParaRPr lang="en-GB"/>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sym typeface="Wingdings" panose="05000000000000000000" pitchFamily="2" charset="2"/>
                        </a:rPr>
                        <a:t> </a:t>
                      </a:r>
                      <a:r>
                        <a:rPr lang="en-GB" sz="1100" dirty="0">
                          <a:solidFill>
                            <a:schemeClr val="bg1">
                              <a:lumMod val="50000"/>
                            </a:schemeClr>
                          </a:solidFill>
                        </a:rPr>
                        <a:t>All</a:t>
                      </a:r>
                      <a:r>
                        <a:rPr lang="en-GB" sz="1100" baseline="0" dirty="0">
                          <a:solidFill>
                            <a:schemeClr val="bg1">
                              <a:lumMod val="50000"/>
                            </a:schemeClr>
                          </a:solidFill>
                        </a:rPr>
                        <a:t> work is accurate</a:t>
                      </a:r>
                      <a:endParaRPr lang="en-GB" sz="1100" dirty="0">
                        <a:solidFill>
                          <a:schemeClr val="bg1">
                            <a:lumMod val="50000"/>
                          </a:schemeClr>
                        </a:solidFill>
                      </a:endParaRPr>
                    </a:p>
                  </a:txBody>
                  <a:tcPr marT="144000" marB="72000">
                    <a:solidFill>
                      <a:srgbClr val="E1E1E1"/>
                    </a:solidFill>
                  </a:tcPr>
                </a:tc>
                <a:tc hMerge="1">
                  <a:txBody>
                    <a:bodyPr/>
                    <a:lstStyle/>
                    <a:p>
                      <a:endParaRPr lang="en-GB"/>
                    </a:p>
                  </a:txBody>
                  <a:tcPr/>
                </a:tc>
                <a:extLst>
                  <a:ext uri="{0D108BD9-81ED-4DB2-BD59-A6C34878D82A}">
                    <a16:rowId xmlns:a16="http://schemas.microsoft.com/office/drawing/2014/main" val="1987383654"/>
                  </a:ext>
                </a:extLst>
              </a:tr>
              <a:tr h="0">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sym typeface="Wingdings" panose="05000000000000000000" pitchFamily="2" charset="2"/>
                        </a:rPr>
                        <a:t> </a:t>
                      </a:r>
                      <a:r>
                        <a:rPr lang="en-GB" sz="1100" dirty="0">
                          <a:solidFill>
                            <a:schemeClr val="bg1">
                              <a:lumMod val="50000"/>
                            </a:schemeClr>
                          </a:solidFill>
                        </a:rPr>
                        <a:t>Most aspects</a:t>
                      </a:r>
                      <a:r>
                        <a:rPr lang="en-GB" sz="1100" baseline="0" dirty="0">
                          <a:solidFill>
                            <a:schemeClr val="bg1">
                              <a:lumMod val="50000"/>
                            </a:schemeClr>
                          </a:solidFill>
                        </a:rPr>
                        <a:t> complete</a:t>
                      </a:r>
                      <a:endParaRPr lang="en-GB" sz="1100" dirty="0">
                        <a:solidFill>
                          <a:schemeClr val="bg1">
                            <a:lumMod val="50000"/>
                          </a:schemeClr>
                        </a:solidFill>
                      </a:endParaRPr>
                    </a:p>
                  </a:txBody>
                  <a:tcPr marT="144000" marB="72000">
                    <a:lnB w="12700" cmpd="sng">
                      <a:noFill/>
                    </a:lnB>
                    <a:solidFill>
                      <a:srgbClr val="F0F0F0"/>
                    </a:solidFill>
                  </a:tcPr>
                </a:tc>
                <a:tc hMerge="1">
                  <a:txBody>
                    <a:bodyPr/>
                    <a:lstStyle/>
                    <a:p>
                      <a:endParaRPr lang="en-GB"/>
                    </a:p>
                  </a:txBody>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sym typeface="Wingdings" panose="05000000000000000000" pitchFamily="2" charset="2"/>
                        </a:rPr>
                        <a:t> </a:t>
                      </a:r>
                      <a:r>
                        <a:rPr lang="en-GB" sz="1100" dirty="0">
                          <a:solidFill>
                            <a:schemeClr val="bg1">
                              <a:lumMod val="50000"/>
                            </a:schemeClr>
                          </a:solidFill>
                          <a:sym typeface="Wingdings" panose="05000000000000000000" pitchFamily="2" charset="2"/>
                        </a:rPr>
                        <a:t>Good level of depth</a:t>
                      </a:r>
                      <a:endParaRPr lang="en-GB" sz="1100" dirty="0">
                        <a:solidFill>
                          <a:schemeClr val="bg1">
                            <a:lumMod val="50000"/>
                          </a:schemeClr>
                        </a:solidFill>
                      </a:endParaRPr>
                    </a:p>
                  </a:txBody>
                  <a:tcPr marT="144000" marB="72000">
                    <a:lnB w="12700" cmpd="sng">
                      <a:noFill/>
                    </a:lnB>
                    <a:solidFill>
                      <a:srgbClr val="F0F0F0"/>
                    </a:solidFill>
                  </a:tcPr>
                </a:tc>
                <a:tc hMerge="1">
                  <a:txBody>
                    <a:bodyPr/>
                    <a:lstStyle/>
                    <a:p>
                      <a:endParaRPr lang="en-GB"/>
                    </a:p>
                  </a:txBody>
                  <a:tcPr/>
                </a:tc>
                <a:tc hMerge="1">
                  <a:txBody>
                    <a:bodyPr/>
                    <a:lstStyle/>
                    <a:p>
                      <a:endParaRPr lang="en-GB"/>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sym typeface="Wingdings" panose="05000000000000000000" pitchFamily="2" charset="2"/>
                        </a:rPr>
                        <a:t> </a:t>
                      </a:r>
                      <a:r>
                        <a:rPr lang="en-GB" sz="1100" dirty="0">
                          <a:solidFill>
                            <a:schemeClr val="bg1">
                              <a:lumMod val="50000"/>
                            </a:schemeClr>
                          </a:solidFill>
                        </a:rPr>
                        <a:t>Most work is accurate</a:t>
                      </a:r>
                    </a:p>
                  </a:txBody>
                  <a:tcPr marT="144000" marB="72000">
                    <a:lnB w="12700" cmpd="sng">
                      <a:noFill/>
                    </a:lnB>
                    <a:solidFill>
                      <a:srgbClr val="F0F0F0"/>
                    </a:solidFill>
                  </a:tcPr>
                </a:tc>
                <a:tc hMerge="1">
                  <a:txBody>
                    <a:bodyPr/>
                    <a:lstStyle/>
                    <a:p>
                      <a:endParaRPr lang="en-GB"/>
                    </a:p>
                  </a:txBody>
                  <a:tcPr/>
                </a:tc>
                <a:extLst>
                  <a:ext uri="{0D108BD9-81ED-4DB2-BD59-A6C34878D82A}">
                    <a16:rowId xmlns:a16="http://schemas.microsoft.com/office/drawing/2014/main" val="3971381159"/>
                  </a:ext>
                </a:extLst>
              </a:tr>
              <a:tr h="0">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sym typeface="Wingdings" panose="05000000000000000000" pitchFamily="2" charset="2"/>
                        </a:rPr>
                        <a:t> </a:t>
                      </a:r>
                      <a:r>
                        <a:rPr lang="en-GB" sz="1100" dirty="0">
                          <a:solidFill>
                            <a:schemeClr val="bg1">
                              <a:lumMod val="50000"/>
                            </a:schemeClr>
                          </a:solidFill>
                        </a:rPr>
                        <a:t>Some aspects complete</a:t>
                      </a:r>
                    </a:p>
                  </a:txBody>
                  <a:tcPr marT="144000" marB="7200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1E1E1"/>
                    </a:solidFill>
                  </a:tcPr>
                </a:tc>
                <a:tc hMerge="1">
                  <a:txBody>
                    <a:bodyPr/>
                    <a:lstStyle/>
                    <a:p>
                      <a:endParaRPr lang="en-GB"/>
                    </a:p>
                  </a:txBody>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sym typeface="Wingdings" panose="05000000000000000000" pitchFamily="2" charset="2"/>
                        </a:rPr>
                        <a:t> </a:t>
                      </a:r>
                      <a:r>
                        <a:rPr lang="en-GB" sz="1100" dirty="0">
                          <a:solidFill>
                            <a:schemeClr val="bg1">
                              <a:lumMod val="50000"/>
                            </a:schemeClr>
                          </a:solidFill>
                        </a:rPr>
                        <a:t>Basic level of depth shown</a:t>
                      </a:r>
                    </a:p>
                  </a:txBody>
                  <a:tcPr marT="144000" marB="7200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1E1E1"/>
                    </a:solidFill>
                  </a:tcPr>
                </a:tc>
                <a:tc hMerge="1">
                  <a:txBody>
                    <a:bodyPr/>
                    <a:lstStyle/>
                    <a:p>
                      <a:endParaRPr lang="en-GB"/>
                    </a:p>
                  </a:txBody>
                  <a:tcPr/>
                </a:tc>
                <a:tc hMerge="1">
                  <a:txBody>
                    <a:bodyPr/>
                    <a:lstStyle/>
                    <a:p>
                      <a:endParaRPr lang="en-GB"/>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sym typeface="Wingdings" panose="05000000000000000000" pitchFamily="2" charset="2"/>
                        </a:rPr>
                        <a:t> </a:t>
                      </a:r>
                      <a:r>
                        <a:rPr lang="en-GB" sz="1100" dirty="0">
                          <a:solidFill>
                            <a:schemeClr val="bg1">
                              <a:lumMod val="50000"/>
                            </a:schemeClr>
                          </a:solidFill>
                        </a:rPr>
                        <a:t>Some work is accurate</a:t>
                      </a:r>
                    </a:p>
                  </a:txBody>
                  <a:tcPr marT="144000" marB="7200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1E1E1"/>
                    </a:solidFill>
                  </a:tcPr>
                </a:tc>
                <a:tc hMerge="1">
                  <a:txBody>
                    <a:bodyPr/>
                    <a:lstStyle/>
                    <a:p>
                      <a:endParaRPr lang="en-GB"/>
                    </a:p>
                  </a:txBody>
                  <a:tcPr/>
                </a:tc>
                <a:extLst>
                  <a:ext uri="{0D108BD9-81ED-4DB2-BD59-A6C34878D82A}">
                    <a16:rowId xmlns:a16="http://schemas.microsoft.com/office/drawing/2014/main" val="4212444044"/>
                  </a:ext>
                </a:extLst>
              </a:tr>
              <a:tr h="0">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sym typeface="Wingdings" panose="05000000000000000000" pitchFamily="2" charset="2"/>
                        </a:rPr>
                        <a:t> </a:t>
                      </a:r>
                      <a:r>
                        <a:rPr lang="en-GB" sz="1100" dirty="0">
                          <a:solidFill>
                            <a:schemeClr val="bg1">
                              <a:lumMod val="50000"/>
                            </a:schemeClr>
                          </a:solidFill>
                        </a:rPr>
                        <a:t>Little work complete</a:t>
                      </a:r>
                    </a:p>
                  </a:txBody>
                  <a:tcPr marT="144000" marB="72000">
                    <a:lnT w="12700" cmpd="sng">
                      <a:noFill/>
                    </a:lnT>
                    <a:solidFill>
                      <a:srgbClr val="F0F0F0"/>
                    </a:solidFill>
                  </a:tcPr>
                </a:tc>
                <a:tc hMerge="1">
                  <a:txBody>
                    <a:bodyPr/>
                    <a:lstStyle/>
                    <a:p>
                      <a:endParaRPr lang="en-GB"/>
                    </a:p>
                  </a:txBody>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sym typeface="Wingdings" panose="05000000000000000000" pitchFamily="2" charset="2"/>
                        </a:rPr>
                        <a:t> </a:t>
                      </a:r>
                      <a:r>
                        <a:rPr lang="en-GB" sz="1100" dirty="0">
                          <a:solidFill>
                            <a:schemeClr val="bg1">
                              <a:lumMod val="50000"/>
                            </a:schemeClr>
                          </a:solidFill>
                        </a:rPr>
                        <a:t>Little depth and detail provided</a:t>
                      </a:r>
                    </a:p>
                  </a:txBody>
                  <a:tcPr marT="144000" marB="72000">
                    <a:lnT w="12700" cmpd="sng">
                      <a:noFill/>
                    </a:lnT>
                    <a:solidFill>
                      <a:srgbClr val="F0F0F0"/>
                    </a:solidFill>
                  </a:tcPr>
                </a:tc>
                <a:tc hMerge="1">
                  <a:txBody>
                    <a:bodyPr/>
                    <a:lstStyle/>
                    <a:p>
                      <a:endParaRPr lang="en-GB"/>
                    </a:p>
                  </a:txBody>
                  <a:tcPr/>
                </a:tc>
                <a:tc hMerge="1">
                  <a:txBody>
                    <a:bodyPr/>
                    <a:lstStyle/>
                    <a:p>
                      <a:endParaRPr lang="en-GB"/>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sym typeface="Wingdings" panose="05000000000000000000" pitchFamily="2" charset="2"/>
                        </a:rPr>
                        <a:t> </a:t>
                      </a:r>
                      <a:r>
                        <a:rPr lang="en-GB" sz="1100" dirty="0">
                          <a:solidFill>
                            <a:schemeClr val="bg1">
                              <a:lumMod val="50000"/>
                            </a:schemeClr>
                          </a:solidFill>
                        </a:rPr>
                        <a:t>Little</a:t>
                      </a:r>
                      <a:r>
                        <a:rPr lang="en-GB" sz="1100" baseline="0" dirty="0">
                          <a:solidFill>
                            <a:schemeClr val="bg1">
                              <a:lumMod val="50000"/>
                            </a:schemeClr>
                          </a:solidFill>
                        </a:rPr>
                        <a:t> work is accurate</a:t>
                      </a:r>
                      <a:endParaRPr lang="en-GB" sz="1100" dirty="0">
                        <a:solidFill>
                          <a:schemeClr val="bg1">
                            <a:lumMod val="50000"/>
                          </a:schemeClr>
                        </a:solidFill>
                      </a:endParaRPr>
                    </a:p>
                  </a:txBody>
                  <a:tcPr marT="144000" marB="72000">
                    <a:lnT w="12700" cmpd="sng">
                      <a:noFill/>
                    </a:lnT>
                    <a:solidFill>
                      <a:srgbClr val="F0F0F0"/>
                    </a:solidFill>
                  </a:tcPr>
                </a:tc>
                <a:tc hMerge="1">
                  <a:txBody>
                    <a:bodyPr/>
                    <a:lstStyle/>
                    <a:p>
                      <a:endParaRPr lang="en-GB"/>
                    </a:p>
                  </a:txBody>
                  <a:tcPr/>
                </a:tc>
                <a:extLst>
                  <a:ext uri="{0D108BD9-81ED-4DB2-BD59-A6C34878D82A}">
                    <a16:rowId xmlns:a16="http://schemas.microsoft.com/office/drawing/2014/main" val="68290238"/>
                  </a:ext>
                </a:extLst>
              </a:tr>
              <a:tr h="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kern="1200" dirty="0">
                          <a:solidFill>
                            <a:schemeClr val="dk1"/>
                          </a:solidFill>
                          <a:latin typeface="+mn-lt"/>
                          <a:ea typeface="+mn-ea"/>
                          <a:cs typeface="+mn-cs"/>
                        </a:rPr>
                        <a:t>Comment &amp; action</a:t>
                      </a:r>
                    </a:p>
                  </a:txBody>
                  <a:tcPr marT="144000" marB="72000">
                    <a:solidFill>
                      <a:schemeClr val="bg1"/>
                    </a:solidFill>
                  </a:tcPr>
                </a:tc>
                <a:tc hMerge="1">
                  <a:txBody>
                    <a:bodyPr/>
                    <a:lstStyle/>
                    <a:p>
                      <a:endParaRPr lang="en-GB"/>
                    </a:p>
                  </a:txBody>
                  <a:tcPr/>
                </a:tc>
                <a:tc hMerge="1">
                  <a:txBody>
                    <a:bodyPr/>
                    <a:lstStyle/>
                    <a:p>
                      <a:endParaRPr lang="en-GB"/>
                    </a:p>
                  </a:txBody>
                  <a:tcPr/>
                </a:tc>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kern="1200" dirty="0">
                          <a:solidFill>
                            <a:schemeClr val="dk1"/>
                          </a:solidFill>
                          <a:latin typeface="+mn-lt"/>
                          <a:ea typeface="+mn-ea"/>
                          <a:cs typeface="+mn-cs"/>
                        </a:rPr>
                        <a:t>Student response</a:t>
                      </a:r>
                    </a:p>
                  </a:txBody>
                  <a:tcPr marT="144000" marB="72000">
                    <a:solidFill>
                      <a:schemeClr val="bg1"/>
                    </a:solidFill>
                  </a:tcPr>
                </a:tc>
                <a:tc hMerge="1">
                  <a:txBody>
                    <a:bodyPr/>
                    <a:lstStyle/>
                    <a:p>
                      <a:endParaRPr lang="en-GB"/>
                    </a:p>
                  </a:txBody>
                  <a:tcPr/>
                </a:tc>
                <a:tc hMerge="1">
                  <a:txBody>
                    <a:bodyPr/>
                    <a:lstStyle/>
                    <a:p>
                      <a:endParaRPr lang="en-GB"/>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400" kern="1200" dirty="0">
                        <a:solidFill>
                          <a:schemeClr val="dk1"/>
                        </a:solidFill>
                        <a:latin typeface="+mn-lt"/>
                        <a:ea typeface="+mn-ea"/>
                        <a:cs typeface="+mn-cs"/>
                      </a:endParaRPr>
                    </a:p>
                  </a:txBody>
                  <a:tcPr marT="144000" marB="72000">
                    <a:solidFill>
                      <a:schemeClr val="bg1"/>
                    </a:solidFill>
                  </a:tcPr>
                </a:tc>
                <a:extLst>
                  <a:ext uri="{0D108BD9-81ED-4DB2-BD59-A6C34878D82A}">
                    <a16:rowId xmlns:a16="http://schemas.microsoft.com/office/drawing/2014/main" val="974666346"/>
                  </a:ext>
                </a:extLst>
              </a:tr>
              <a:tr h="155503">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dirty="0"/>
                    </a:p>
                  </a:txBody>
                  <a:tcPr/>
                </a:tc>
                <a:tc hMerge="1">
                  <a:txBody>
                    <a:bodyPr/>
                    <a:lstStyle/>
                    <a:p>
                      <a:endParaRPr lang="en-GB"/>
                    </a:p>
                  </a:txBody>
                  <a:tcPr/>
                </a:tc>
                <a:tc hMerge="1">
                  <a:txBody>
                    <a:bodyPr/>
                    <a:lstStyle/>
                    <a:p>
                      <a:endParaRPr lang="en-GB"/>
                    </a:p>
                  </a:txBody>
                  <a:tcPr/>
                </a:tc>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dirty="0"/>
                    </a:p>
                  </a:txBody>
                  <a:tcPr/>
                </a:tc>
                <a:tc hMerge="1">
                  <a:txBody>
                    <a:bodyPr/>
                    <a:lstStyle/>
                    <a:p>
                      <a:endParaRPr lang="en-GB"/>
                    </a:p>
                  </a:txBody>
                  <a:tcPr/>
                </a:tc>
                <a:tc hMerge="1">
                  <a:txBody>
                    <a:bodyPr/>
                    <a:lstStyle/>
                    <a:p>
                      <a:endParaRPr lang="en-GB"/>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dirty="0"/>
                    </a:p>
                  </a:txBody>
                  <a:tcPr/>
                </a:tc>
                <a:extLst>
                  <a:ext uri="{0D108BD9-81ED-4DB2-BD59-A6C34878D82A}">
                    <a16:rowId xmlns:a16="http://schemas.microsoft.com/office/drawing/2014/main" val="306760198"/>
                  </a:ext>
                </a:extLst>
              </a:tr>
            </a:tbl>
          </a:graphicData>
        </a:graphic>
      </p:graphicFrame>
      <p:sp>
        <p:nvSpPr>
          <p:cNvPr id="3" name="Rectangle 2">
            <a:extLst>
              <a:ext uri="{FF2B5EF4-FFF2-40B4-BE49-F238E27FC236}">
                <a16:creationId xmlns:a16="http://schemas.microsoft.com/office/drawing/2014/main" id="{645CDE95-824F-4FAD-9068-D39905DD977F}"/>
              </a:ext>
            </a:extLst>
          </p:cNvPr>
          <p:cNvSpPr/>
          <p:nvPr/>
        </p:nvSpPr>
        <p:spPr>
          <a:xfrm>
            <a:off x="9124950" y="847725"/>
            <a:ext cx="590550" cy="533400"/>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2A063886-3B86-4E8C-B22B-00E60730AB74}"/>
              </a:ext>
            </a:extLst>
          </p:cNvPr>
          <p:cNvSpPr/>
          <p:nvPr/>
        </p:nvSpPr>
        <p:spPr>
          <a:xfrm>
            <a:off x="7115175" y="847725"/>
            <a:ext cx="590550" cy="533400"/>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controls>
      <mc:AlternateContent xmlns:mc="http://schemas.openxmlformats.org/markup-compatibility/2006">
        <mc:Choice xmlns:v="urn:schemas-microsoft-com:vml" Requires="v">
          <p:control spid="57968" name="CheckBox4" r:id="rId2" imgW="139680" imgH="133200"/>
        </mc:Choice>
        <mc:Fallback>
          <p:control name="CheckBox4" r:id="rId2" imgW="139680" imgH="133200">
            <p:pic>
              <p:nvPicPr>
                <p:cNvPr id="5" name="CheckBox4">
                  <a:extLst>
                    <a:ext uri="{FF2B5EF4-FFF2-40B4-BE49-F238E27FC236}">
                      <a16:creationId xmlns:a16="http://schemas.microsoft.com/office/drawing/2014/main" id="{1A93B170-6205-46C3-9AD9-3936D10A84B9}"/>
                    </a:ext>
                  </a:extLst>
                </p:cNvPr>
                <p:cNvPicPr>
                  <a:picLocks/>
                </p:cNvPicPr>
                <p:nvPr/>
              </p:nvPicPr>
              <p:blipFill>
                <a:blip r:embed="rId19"/>
                <a:stretch>
                  <a:fillRect/>
                </a:stretch>
              </p:blipFill>
              <p:spPr>
                <a:xfrm>
                  <a:off x="402959" y="1659010"/>
                  <a:ext cx="138454" cy="135564"/>
                </a:xfrm>
                <a:prstGeom prst="rect">
                  <a:avLst/>
                </a:prstGeom>
              </p:spPr>
            </p:pic>
          </p:control>
        </mc:Fallback>
      </mc:AlternateContent>
      <mc:AlternateContent xmlns:mc="http://schemas.openxmlformats.org/markup-compatibility/2006">
        <mc:Choice xmlns:v="urn:schemas-microsoft-com:vml" Requires="v">
          <p:control spid="57969" name="CheckBox1" r:id="rId3" imgW="139680" imgH="133200"/>
        </mc:Choice>
        <mc:Fallback>
          <p:control name="CheckBox1" r:id="rId3" imgW="139680" imgH="133200">
            <p:pic>
              <p:nvPicPr>
                <p:cNvPr id="6" name="CheckBox1">
                  <a:extLst>
                    <a:ext uri="{FF2B5EF4-FFF2-40B4-BE49-F238E27FC236}">
                      <a16:creationId xmlns:a16="http://schemas.microsoft.com/office/drawing/2014/main" id="{0463D1CE-8E1C-42EC-90DC-3E01B7808CF6}"/>
                    </a:ext>
                  </a:extLst>
                </p:cNvPr>
                <p:cNvPicPr>
                  <a:picLocks/>
                </p:cNvPicPr>
                <p:nvPr/>
              </p:nvPicPr>
              <p:blipFill>
                <a:blip r:embed="rId20"/>
                <a:stretch>
                  <a:fillRect/>
                </a:stretch>
              </p:blipFill>
              <p:spPr>
                <a:xfrm>
                  <a:off x="402959" y="1897135"/>
                  <a:ext cx="138454" cy="135564"/>
                </a:xfrm>
                <a:prstGeom prst="rect">
                  <a:avLst/>
                </a:prstGeom>
              </p:spPr>
            </p:pic>
          </p:control>
        </mc:Fallback>
      </mc:AlternateContent>
      <mc:AlternateContent xmlns:mc="http://schemas.openxmlformats.org/markup-compatibility/2006">
        <mc:Choice xmlns:v="urn:schemas-microsoft-com:vml" Requires="v">
          <p:control spid="57970" name="CheckBox2" r:id="rId4" imgW="139680" imgH="133200"/>
        </mc:Choice>
        <mc:Fallback>
          <p:control name="CheckBox2" r:id="rId4" imgW="139680" imgH="133200">
            <p:pic>
              <p:nvPicPr>
                <p:cNvPr id="7" name="CheckBox2">
                  <a:extLst>
                    <a:ext uri="{FF2B5EF4-FFF2-40B4-BE49-F238E27FC236}">
                      <a16:creationId xmlns:a16="http://schemas.microsoft.com/office/drawing/2014/main" id="{95A20C63-65BE-4FCC-989B-5C0B32594305}"/>
                    </a:ext>
                  </a:extLst>
                </p:cNvPr>
                <p:cNvPicPr>
                  <a:picLocks/>
                </p:cNvPicPr>
                <p:nvPr/>
              </p:nvPicPr>
              <p:blipFill>
                <a:blip r:embed="rId21"/>
                <a:stretch>
                  <a:fillRect/>
                </a:stretch>
              </p:blipFill>
              <p:spPr>
                <a:xfrm>
                  <a:off x="402959" y="2135260"/>
                  <a:ext cx="138454" cy="135564"/>
                </a:xfrm>
                <a:prstGeom prst="rect">
                  <a:avLst/>
                </a:prstGeom>
              </p:spPr>
            </p:pic>
          </p:control>
        </mc:Fallback>
      </mc:AlternateContent>
      <mc:AlternateContent xmlns:mc="http://schemas.openxmlformats.org/markup-compatibility/2006">
        <mc:Choice xmlns:v="urn:schemas-microsoft-com:vml" Requires="v">
          <p:control spid="57971" name="CheckBox3" r:id="rId5" imgW="139680" imgH="133200"/>
        </mc:Choice>
        <mc:Fallback>
          <p:control name="CheckBox3" r:id="rId5" imgW="139680" imgH="133200">
            <p:pic>
              <p:nvPicPr>
                <p:cNvPr id="8" name="CheckBox3">
                  <a:extLst>
                    <a:ext uri="{FF2B5EF4-FFF2-40B4-BE49-F238E27FC236}">
                      <a16:creationId xmlns:a16="http://schemas.microsoft.com/office/drawing/2014/main" id="{775D58B6-7B72-4DE1-8340-B0A240F56E6F}"/>
                    </a:ext>
                  </a:extLst>
                </p:cNvPr>
                <p:cNvPicPr>
                  <a:picLocks/>
                </p:cNvPicPr>
                <p:nvPr/>
              </p:nvPicPr>
              <p:blipFill>
                <a:blip r:embed="rId21"/>
                <a:stretch>
                  <a:fillRect/>
                </a:stretch>
              </p:blipFill>
              <p:spPr>
                <a:xfrm>
                  <a:off x="242014" y="3224024"/>
                  <a:ext cx="138454" cy="135564"/>
                </a:xfrm>
                <a:prstGeom prst="rect">
                  <a:avLst/>
                </a:prstGeom>
              </p:spPr>
            </p:pic>
          </p:control>
        </mc:Fallback>
      </mc:AlternateContent>
      <mc:AlternateContent xmlns:mc="http://schemas.openxmlformats.org/markup-compatibility/2006">
        <mc:Choice xmlns:v="urn:schemas-microsoft-com:vml" Requires="v">
          <p:control spid="57972" name="CheckBox7" r:id="rId6" imgW="139680" imgH="133200"/>
        </mc:Choice>
        <mc:Fallback>
          <p:control name="CheckBox7" r:id="rId6" imgW="139680" imgH="133200">
            <p:pic>
              <p:nvPicPr>
                <p:cNvPr id="9" name="CheckBox7">
                  <a:extLst>
                    <a:ext uri="{FF2B5EF4-FFF2-40B4-BE49-F238E27FC236}">
                      <a16:creationId xmlns:a16="http://schemas.microsoft.com/office/drawing/2014/main" id="{B2C9F10A-8127-4F25-8040-814953F02171}"/>
                    </a:ext>
                  </a:extLst>
                </p:cNvPr>
                <p:cNvPicPr>
                  <a:picLocks/>
                </p:cNvPicPr>
                <p:nvPr/>
              </p:nvPicPr>
              <p:blipFill>
                <a:blip r:embed="rId22"/>
                <a:stretch>
                  <a:fillRect/>
                </a:stretch>
              </p:blipFill>
              <p:spPr>
                <a:xfrm>
                  <a:off x="242014" y="3600402"/>
                  <a:ext cx="138454" cy="135564"/>
                </a:xfrm>
                <a:prstGeom prst="rect">
                  <a:avLst/>
                </a:prstGeom>
              </p:spPr>
            </p:pic>
          </p:control>
        </mc:Fallback>
      </mc:AlternateContent>
      <mc:AlternateContent xmlns:mc="http://schemas.openxmlformats.org/markup-compatibility/2006">
        <mc:Choice xmlns:v="urn:schemas-microsoft-com:vml" Requires="v">
          <p:control spid="57973" name="CheckBox9" r:id="rId7" imgW="139680" imgH="133200"/>
        </mc:Choice>
        <mc:Fallback>
          <p:control name="CheckBox9" r:id="rId7" imgW="139680" imgH="133200">
            <p:pic>
              <p:nvPicPr>
                <p:cNvPr id="10" name="CheckBox9">
                  <a:extLst>
                    <a:ext uri="{FF2B5EF4-FFF2-40B4-BE49-F238E27FC236}">
                      <a16:creationId xmlns:a16="http://schemas.microsoft.com/office/drawing/2014/main" id="{E6B40635-6D54-41CF-AA13-C1B46E1CE6C8}"/>
                    </a:ext>
                  </a:extLst>
                </p:cNvPr>
                <p:cNvPicPr>
                  <a:picLocks/>
                </p:cNvPicPr>
                <p:nvPr/>
              </p:nvPicPr>
              <p:blipFill>
                <a:blip r:embed="rId21"/>
                <a:stretch>
                  <a:fillRect/>
                </a:stretch>
              </p:blipFill>
              <p:spPr>
                <a:xfrm>
                  <a:off x="242014" y="4370389"/>
                  <a:ext cx="138454" cy="135564"/>
                </a:xfrm>
                <a:prstGeom prst="rect">
                  <a:avLst/>
                </a:prstGeom>
              </p:spPr>
            </p:pic>
          </p:control>
        </mc:Fallback>
      </mc:AlternateContent>
      <mc:AlternateContent xmlns:mc="http://schemas.openxmlformats.org/markup-compatibility/2006">
        <mc:Choice xmlns:v="urn:schemas-microsoft-com:vml" Requires="v">
          <p:control spid="57974" name="CheckBox8" r:id="rId8" imgW="139680" imgH="133200"/>
        </mc:Choice>
        <mc:Fallback>
          <p:control name="CheckBox8" r:id="rId8" imgW="139680" imgH="133200">
            <p:pic>
              <p:nvPicPr>
                <p:cNvPr id="11" name="CheckBox8">
                  <a:extLst>
                    <a:ext uri="{FF2B5EF4-FFF2-40B4-BE49-F238E27FC236}">
                      <a16:creationId xmlns:a16="http://schemas.microsoft.com/office/drawing/2014/main" id="{B137E760-E12A-465C-B46B-BADAD97571C8}"/>
                    </a:ext>
                  </a:extLst>
                </p:cNvPr>
                <p:cNvPicPr>
                  <a:picLocks/>
                </p:cNvPicPr>
                <p:nvPr/>
              </p:nvPicPr>
              <p:blipFill>
                <a:blip r:embed="rId23"/>
                <a:stretch>
                  <a:fillRect/>
                </a:stretch>
              </p:blipFill>
              <p:spPr>
                <a:xfrm>
                  <a:off x="242014" y="3968044"/>
                  <a:ext cx="138454" cy="135564"/>
                </a:xfrm>
                <a:prstGeom prst="rect">
                  <a:avLst/>
                </a:prstGeom>
              </p:spPr>
            </p:pic>
          </p:control>
        </mc:Fallback>
      </mc:AlternateContent>
      <mc:AlternateContent xmlns:mc="http://schemas.openxmlformats.org/markup-compatibility/2006">
        <mc:Choice xmlns:v="urn:schemas-microsoft-com:vml" Requires="v">
          <p:control spid="57975" name="CheckBox5" r:id="rId9" imgW="139680" imgH="133200"/>
        </mc:Choice>
        <mc:Fallback>
          <p:control name="CheckBox5" r:id="rId9" imgW="139680" imgH="133200">
            <p:pic>
              <p:nvPicPr>
                <p:cNvPr id="12" name="CheckBox5">
                  <a:extLst>
                    <a:ext uri="{FF2B5EF4-FFF2-40B4-BE49-F238E27FC236}">
                      <a16:creationId xmlns:a16="http://schemas.microsoft.com/office/drawing/2014/main" id="{0DA53C15-B990-47AD-8B14-816BECD982DC}"/>
                    </a:ext>
                  </a:extLst>
                </p:cNvPr>
                <p:cNvPicPr>
                  <a:picLocks/>
                </p:cNvPicPr>
                <p:nvPr/>
              </p:nvPicPr>
              <p:blipFill>
                <a:blip r:embed="rId19"/>
                <a:stretch>
                  <a:fillRect/>
                </a:stretch>
              </p:blipFill>
              <p:spPr>
                <a:xfrm>
                  <a:off x="3430577" y="3224024"/>
                  <a:ext cx="138454" cy="135564"/>
                </a:xfrm>
                <a:prstGeom prst="rect">
                  <a:avLst/>
                </a:prstGeom>
              </p:spPr>
            </p:pic>
          </p:control>
        </mc:Fallback>
      </mc:AlternateContent>
      <mc:AlternateContent xmlns:mc="http://schemas.openxmlformats.org/markup-compatibility/2006">
        <mc:Choice xmlns:v="urn:schemas-microsoft-com:vml" Requires="v">
          <p:control spid="57976" name="CheckBox6" r:id="rId10" imgW="139680" imgH="133200"/>
        </mc:Choice>
        <mc:Fallback>
          <p:control name="CheckBox6" r:id="rId10" imgW="139680" imgH="133200">
            <p:pic>
              <p:nvPicPr>
                <p:cNvPr id="13" name="CheckBox6">
                  <a:extLst>
                    <a:ext uri="{FF2B5EF4-FFF2-40B4-BE49-F238E27FC236}">
                      <a16:creationId xmlns:a16="http://schemas.microsoft.com/office/drawing/2014/main" id="{AACED8A1-727F-410B-99F7-A573989F1852}"/>
                    </a:ext>
                  </a:extLst>
                </p:cNvPr>
                <p:cNvPicPr>
                  <a:picLocks/>
                </p:cNvPicPr>
                <p:nvPr/>
              </p:nvPicPr>
              <p:blipFill>
                <a:blip r:embed="rId24"/>
                <a:stretch>
                  <a:fillRect/>
                </a:stretch>
              </p:blipFill>
              <p:spPr>
                <a:xfrm>
                  <a:off x="3430577" y="3600402"/>
                  <a:ext cx="138454" cy="135564"/>
                </a:xfrm>
                <a:prstGeom prst="rect">
                  <a:avLst/>
                </a:prstGeom>
              </p:spPr>
            </p:pic>
          </p:control>
        </mc:Fallback>
      </mc:AlternateContent>
      <mc:AlternateContent xmlns:mc="http://schemas.openxmlformats.org/markup-compatibility/2006">
        <mc:Choice xmlns:v="urn:schemas-microsoft-com:vml" Requires="v">
          <p:control spid="57977" name="CheckBox10" r:id="rId11" imgW="139680" imgH="133200"/>
        </mc:Choice>
        <mc:Fallback>
          <p:control name="CheckBox10" r:id="rId11" imgW="139680" imgH="133200">
            <p:pic>
              <p:nvPicPr>
                <p:cNvPr id="14" name="CheckBox10">
                  <a:extLst>
                    <a:ext uri="{FF2B5EF4-FFF2-40B4-BE49-F238E27FC236}">
                      <a16:creationId xmlns:a16="http://schemas.microsoft.com/office/drawing/2014/main" id="{47AB5EAE-086C-425A-A837-9F787B0904C9}"/>
                    </a:ext>
                  </a:extLst>
                </p:cNvPr>
                <p:cNvPicPr>
                  <a:picLocks/>
                </p:cNvPicPr>
                <p:nvPr/>
              </p:nvPicPr>
              <p:blipFill>
                <a:blip r:embed="rId20"/>
                <a:stretch>
                  <a:fillRect/>
                </a:stretch>
              </p:blipFill>
              <p:spPr>
                <a:xfrm>
                  <a:off x="3430577" y="4370389"/>
                  <a:ext cx="138454" cy="135564"/>
                </a:xfrm>
                <a:prstGeom prst="rect">
                  <a:avLst/>
                </a:prstGeom>
              </p:spPr>
            </p:pic>
          </p:control>
        </mc:Fallback>
      </mc:AlternateContent>
      <mc:AlternateContent xmlns:mc="http://schemas.openxmlformats.org/markup-compatibility/2006">
        <mc:Choice xmlns:v="urn:schemas-microsoft-com:vml" Requires="v">
          <p:control spid="57978" name="CheckBox11" r:id="rId12" imgW="139680" imgH="133200"/>
        </mc:Choice>
        <mc:Fallback>
          <p:control name="CheckBox11" r:id="rId12" imgW="139680" imgH="133200">
            <p:pic>
              <p:nvPicPr>
                <p:cNvPr id="15" name="CheckBox11">
                  <a:extLst>
                    <a:ext uri="{FF2B5EF4-FFF2-40B4-BE49-F238E27FC236}">
                      <a16:creationId xmlns:a16="http://schemas.microsoft.com/office/drawing/2014/main" id="{9C9DCEE5-9999-4E32-883A-01598FD52432}"/>
                    </a:ext>
                  </a:extLst>
                </p:cNvPr>
                <p:cNvPicPr>
                  <a:picLocks/>
                </p:cNvPicPr>
                <p:nvPr/>
              </p:nvPicPr>
              <p:blipFill>
                <a:blip r:embed="rId25"/>
                <a:stretch>
                  <a:fillRect/>
                </a:stretch>
              </p:blipFill>
              <p:spPr>
                <a:xfrm>
                  <a:off x="3430577" y="3968044"/>
                  <a:ext cx="138454" cy="135564"/>
                </a:xfrm>
                <a:prstGeom prst="rect">
                  <a:avLst/>
                </a:prstGeom>
              </p:spPr>
            </p:pic>
          </p:control>
        </mc:Fallback>
      </mc:AlternateContent>
      <mc:AlternateContent xmlns:mc="http://schemas.openxmlformats.org/markup-compatibility/2006">
        <mc:Choice xmlns:v="urn:schemas-microsoft-com:vml" Requires="v">
          <p:control spid="57979" name="CheckBox12" r:id="rId13" imgW="139680" imgH="133200"/>
        </mc:Choice>
        <mc:Fallback>
          <p:control name="CheckBox12" r:id="rId13" imgW="139680" imgH="133200">
            <p:pic>
              <p:nvPicPr>
                <p:cNvPr id="16" name="CheckBox12">
                  <a:extLst>
                    <a:ext uri="{FF2B5EF4-FFF2-40B4-BE49-F238E27FC236}">
                      <a16:creationId xmlns:a16="http://schemas.microsoft.com/office/drawing/2014/main" id="{8887AE76-96B4-4DF9-A452-16EC098AE5FD}"/>
                    </a:ext>
                  </a:extLst>
                </p:cNvPr>
                <p:cNvPicPr>
                  <a:picLocks/>
                </p:cNvPicPr>
                <p:nvPr/>
              </p:nvPicPr>
              <p:blipFill>
                <a:blip r:embed="rId21"/>
                <a:stretch>
                  <a:fillRect/>
                </a:stretch>
              </p:blipFill>
              <p:spPr>
                <a:xfrm>
                  <a:off x="6619140" y="3224024"/>
                  <a:ext cx="138454" cy="135564"/>
                </a:xfrm>
                <a:prstGeom prst="rect">
                  <a:avLst/>
                </a:prstGeom>
              </p:spPr>
            </p:pic>
          </p:control>
        </mc:Fallback>
      </mc:AlternateContent>
      <mc:AlternateContent xmlns:mc="http://schemas.openxmlformats.org/markup-compatibility/2006">
        <mc:Choice xmlns:v="urn:schemas-microsoft-com:vml" Requires="v">
          <p:control spid="57980" name="CheckBox13" r:id="rId14" imgW="139680" imgH="133200"/>
        </mc:Choice>
        <mc:Fallback>
          <p:control name="CheckBox13" r:id="rId14" imgW="139680" imgH="133200">
            <p:pic>
              <p:nvPicPr>
                <p:cNvPr id="17" name="CheckBox13">
                  <a:extLst>
                    <a:ext uri="{FF2B5EF4-FFF2-40B4-BE49-F238E27FC236}">
                      <a16:creationId xmlns:a16="http://schemas.microsoft.com/office/drawing/2014/main" id="{E651D3D1-7E49-47C9-87B8-176A5039A292}"/>
                    </a:ext>
                  </a:extLst>
                </p:cNvPr>
                <p:cNvPicPr>
                  <a:picLocks/>
                </p:cNvPicPr>
                <p:nvPr/>
              </p:nvPicPr>
              <p:blipFill>
                <a:blip r:embed="rId23"/>
                <a:stretch>
                  <a:fillRect/>
                </a:stretch>
              </p:blipFill>
              <p:spPr>
                <a:xfrm>
                  <a:off x="6619140" y="3600402"/>
                  <a:ext cx="138454" cy="135564"/>
                </a:xfrm>
                <a:prstGeom prst="rect">
                  <a:avLst/>
                </a:prstGeom>
              </p:spPr>
            </p:pic>
          </p:control>
        </mc:Fallback>
      </mc:AlternateContent>
      <mc:AlternateContent xmlns:mc="http://schemas.openxmlformats.org/markup-compatibility/2006">
        <mc:Choice xmlns:v="urn:schemas-microsoft-com:vml" Requires="v">
          <p:control spid="57981" name="CheckBox14" r:id="rId15" imgW="139680" imgH="133200"/>
        </mc:Choice>
        <mc:Fallback>
          <p:control name="CheckBox14" r:id="rId15" imgW="139680" imgH="133200">
            <p:pic>
              <p:nvPicPr>
                <p:cNvPr id="18" name="CheckBox14">
                  <a:extLst>
                    <a:ext uri="{FF2B5EF4-FFF2-40B4-BE49-F238E27FC236}">
                      <a16:creationId xmlns:a16="http://schemas.microsoft.com/office/drawing/2014/main" id="{B530CF37-B747-4DCF-9997-758C0A869995}"/>
                    </a:ext>
                  </a:extLst>
                </p:cNvPr>
                <p:cNvPicPr>
                  <a:picLocks/>
                </p:cNvPicPr>
                <p:nvPr/>
              </p:nvPicPr>
              <p:blipFill>
                <a:blip r:embed="rId26"/>
                <a:stretch>
                  <a:fillRect/>
                </a:stretch>
              </p:blipFill>
              <p:spPr>
                <a:xfrm>
                  <a:off x="6619140" y="4370389"/>
                  <a:ext cx="138454" cy="135564"/>
                </a:xfrm>
                <a:prstGeom prst="rect">
                  <a:avLst/>
                </a:prstGeom>
              </p:spPr>
            </p:pic>
          </p:control>
        </mc:Fallback>
      </mc:AlternateContent>
      <mc:AlternateContent xmlns:mc="http://schemas.openxmlformats.org/markup-compatibility/2006">
        <mc:Choice xmlns:v="urn:schemas-microsoft-com:vml" Requires="v">
          <p:control spid="57982" name="CheckBox15" r:id="rId16" imgW="139680" imgH="133200"/>
        </mc:Choice>
        <mc:Fallback>
          <p:control name="CheckBox15" r:id="rId16" imgW="139680" imgH="133200">
            <p:pic>
              <p:nvPicPr>
                <p:cNvPr id="19" name="CheckBox15">
                  <a:extLst>
                    <a:ext uri="{FF2B5EF4-FFF2-40B4-BE49-F238E27FC236}">
                      <a16:creationId xmlns:a16="http://schemas.microsoft.com/office/drawing/2014/main" id="{FE221270-EF5B-4CA4-9C8A-7397AC090CDE}"/>
                    </a:ext>
                  </a:extLst>
                </p:cNvPr>
                <p:cNvPicPr>
                  <a:picLocks/>
                </p:cNvPicPr>
                <p:nvPr/>
              </p:nvPicPr>
              <p:blipFill>
                <a:blip r:embed="rId21"/>
                <a:stretch>
                  <a:fillRect/>
                </a:stretch>
              </p:blipFill>
              <p:spPr>
                <a:xfrm>
                  <a:off x="6619140" y="3968044"/>
                  <a:ext cx="138454" cy="135564"/>
                </a:xfrm>
                <a:prstGeom prst="rect">
                  <a:avLst/>
                </a:prstGeom>
              </p:spPr>
            </p:pic>
          </p:control>
        </mc:Fallback>
      </mc:AlternateContent>
    </p:controls>
    <p:extLst>
      <p:ext uri="{BB962C8B-B14F-4D97-AF65-F5344CB8AC3E}">
        <p14:creationId xmlns:p14="http://schemas.microsoft.com/office/powerpoint/2010/main" val="3851084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D2F609C-BC75-4FD4-9F8D-908A2E51D1A9}"/>
              </a:ext>
            </a:extLst>
          </p:cNvPr>
          <p:cNvGraphicFramePr>
            <a:graphicFrameLocks noGrp="1"/>
          </p:cNvGraphicFramePr>
          <p:nvPr>
            <p:extLst>
              <p:ext uri="{D42A27DB-BD31-4B8C-83A1-F6EECF244321}">
                <p14:modId xmlns:p14="http://schemas.microsoft.com/office/powerpoint/2010/main" val="3858637321"/>
              </p:ext>
            </p:extLst>
          </p:nvPr>
        </p:nvGraphicFramePr>
        <p:xfrm>
          <a:off x="155575" y="741892"/>
          <a:ext cx="9588500" cy="5393009"/>
        </p:xfrm>
        <a:graphic>
          <a:graphicData uri="http://schemas.openxmlformats.org/drawingml/2006/table">
            <a:tbl>
              <a:tblPr bandRow="1">
                <a:tableStyleId>{F5AB1C69-6EDB-4FF4-983F-18BD219EF322}</a:tableStyleId>
              </a:tblPr>
              <a:tblGrid>
                <a:gridCol w="863600">
                  <a:extLst>
                    <a:ext uri="{9D8B030D-6E8A-4147-A177-3AD203B41FA5}">
                      <a16:colId xmlns:a16="http://schemas.microsoft.com/office/drawing/2014/main" val="1021210150"/>
                    </a:ext>
                  </a:extLst>
                </a:gridCol>
                <a:gridCol w="8724900">
                  <a:extLst>
                    <a:ext uri="{9D8B030D-6E8A-4147-A177-3AD203B41FA5}">
                      <a16:colId xmlns:a16="http://schemas.microsoft.com/office/drawing/2014/main" val="1608313520"/>
                    </a:ext>
                  </a:extLst>
                </a:gridCol>
              </a:tblGrid>
              <a:tr h="0">
                <a:tc gridSpan="2">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GB" sz="1400" dirty="0"/>
                        <a:t>Reflection &amp; Revision checklist</a:t>
                      </a:r>
                    </a:p>
                  </a:txBody>
                  <a:tcPr marL="57802" marR="57802" marT="144000" marB="72000">
                    <a:solidFill>
                      <a:schemeClr val="bg1"/>
                    </a:solidFill>
                  </a:tcPr>
                </a:tc>
                <a:tc hMerge="1">
                  <a:txBody>
                    <a:bodyPr/>
                    <a:lstStyle/>
                    <a:p>
                      <a:pPr algn="ctr">
                        <a:lnSpc>
                          <a:spcPct val="107000"/>
                        </a:lnSpc>
                        <a:spcAft>
                          <a:spcPts val="0"/>
                        </a:spcAft>
                      </a:pPr>
                      <a:endParaRPr lang="en-GB" sz="1100" u="sng" dirty="0">
                        <a:effectLst/>
                        <a:latin typeface="Calibri" panose="020F0502020204030204" pitchFamily="34" charset="0"/>
                        <a:ea typeface="Calibri" panose="020F0502020204030204" pitchFamily="34" charset="0"/>
                        <a:cs typeface="Times New Roman" panose="02020603050405020304" pitchFamily="18" charset="0"/>
                      </a:endParaRPr>
                    </a:p>
                  </a:txBody>
                  <a:tcPr marL="57802" marR="57802" marT="36000" marB="36000"/>
                </a:tc>
                <a:extLst>
                  <a:ext uri="{0D108BD9-81ED-4DB2-BD59-A6C34878D82A}">
                    <a16:rowId xmlns:a16="http://schemas.microsoft.com/office/drawing/2014/main" val="2753096203"/>
                  </a:ext>
                </a:extLst>
              </a:tr>
              <a:tr h="0">
                <a:tc>
                  <a:txBody>
                    <a:bodyPr/>
                    <a:lstStyle/>
                    <a:p>
                      <a:pPr algn="ctr">
                        <a:lnSpc>
                          <a:spcPct val="107000"/>
                        </a:lnSpc>
                        <a:spcAft>
                          <a:spcPts val="0"/>
                        </a:spcAft>
                      </a:pPr>
                      <a:r>
                        <a:rPr lang="en-GB" sz="1100" b="0"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Confidence</a:t>
                      </a:r>
                    </a:p>
                  </a:txBody>
                  <a:tcPr marL="57802" marR="57802" marT="36000" marB="36000" anchor="ctr"/>
                </a:tc>
                <a:tc>
                  <a:txBody>
                    <a:bodyPr/>
                    <a:lstStyle/>
                    <a:p>
                      <a:pPr algn="l">
                        <a:lnSpc>
                          <a:spcPct val="107000"/>
                        </a:lnSpc>
                        <a:spcAft>
                          <a:spcPts val="0"/>
                        </a:spcAft>
                      </a:pPr>
                      <a:r>
                        <a:rPr lang="en-GB" sz="1100" u="sng" dirty="0">
                          <a:effectLst/>
                          <a:latin typeface="Calibri" panose="020F0502020204030204" pitchFamily="34" charset="0"/>
                          <a:ea typeface="Calibri" panose="020F0502020204030204" pitchFamily="34" charset="0"/>
                          <a:cs typeface="Times New Roman" panose="02020603050405020304" pitchFamily="18" charset="0"/>
                        </a:rPr>
                        <a:t>Clarification</a:t>
                      </a:r>
                    </a:p>
                  </a:txBody>
                  <a:tcPr marL="57802" marR="57802" marT="36000" marB="36000" anchor="ctr"/>
                </a:tc>
                <a:extLst>
                  <a:ext uri="{0D108BD9-81ED-4DB2-BD59-A6C34878D82A}">
                    <a16:rowId xmlns:a16="http://schemas.microsoft.com/office/drawing/2014/main" val="3327211270"/>
                  </a:ext>
                </a:extLst>
              </a:tr>
              <a:tr h="0">
                <a:tc>
                  <a:txBody>
                    <a:bodyPr/>
                    <a:lstStyle/>
                    <a:p>
                      <a:pPr algn="ctr">
                        <a:lnSpc>
                          <a:spcPct val="107000"/>
                        </a:lnSpc>
                        <a:spcAft>
                          <a:spcPts val="0"/>
                        </a:spcAft>
                      </a:pPr>
                      <a:r>
                        <a:rPr lang="en-GB" sz="1200" dirty="0">
                          <a:sym typeface="Wingdings" panose="05000000000000000000" pitchFamily="2" charset="2"/>
                        </a:rPr>
                        <a:t>  </a:t>
                      </a:r>
                      <a:endParaRPr lang="en-GB" sz="1200" b="0"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02" marR="57802" marT="36000" marB="36000" anchor="ctr"/>
                </a:tc>
                <a:tc>
                  <a:txBody>
                    <a:bodyPr/>
                    <a:lstStyle/>
                    <a:p>
                      <a:r>
                        <a:rPr lang="en-GB" sz="1100" dirty="0">
                          <a:latin typeface="+mn-lt"/>
                        </a:rPr>
                        <a:t>I can explain the need for primary storage</a:t>
                      </a:r>
                    </a:p>
                  </a:txBody>
                  <a:tcPr marL="57802" marR="57802" marT="36000" marB="36000" anchor="ctr"/>
                </a:tc>
                <a:extLst>
                  <a:ext uri="{0D108BD9-81ED-4DB2-BD59-A6C34878D82A}">
                    <a16:rowId xmlns:a16="http://schemas.microsoft.com/office/drawing/2014/main" val="3392196501"/>
                  </a:ext>
                </a:extLst>
              </a:tr>
              <a:tr h="0">
                <a:tc>
                  <a:txBody>
                    <a:bodyPr/>
                    <a:lstStyle/>
                    <a:p>
                      <a:pPr algn="ctr">
                        <a:lnSpc>
                          <a:spcPct val="107000"/>
                        </a:lnSpc>
                        <a:spcAft>
                          <a:spcPts val="0"/>
                        </a:spcAft>
                      </a:pPr>
                      <a:r>
                        <a:rPr lang="en-GB" sz="1200" dirty="0">
                          <a:sym typeface="Wingdings" panose="05000000000000000000" pitchFamily="2" charset="2"/>
                        </a:rPr>
                        <a:t>  </a:t>
                      </a:r>
                      <a:endParaRPr lang="en-GB" sz="1200" b="0"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02" marR="57802" marT="36000" marB="36000" anchor="ctr"/>
                </a:tc>
                <a:tc>
                  <a:txBody>
                    <a:bodyPr/>
                    <a:lstStyle/>
                    <a:p>
                      <a:pPr algn="l">
                        <a:lnSpc>
                          <a:spcPct val="107000"/>
                        </a:lnSpc>
                        <a:spcAft>
                          <a:spcPts val="0"/>
                        </a:spcAft>
                      </a:pPr>
                      <a:r>
                        <a:rPr lang="en-GB" sz="1100" u="none" dirty="0">
                          <a:effectLst/>
                          <a:latin typeface="Calibri" panose="020F0502020204030204" pitchFamily="34" charset="0"/>
                          <a:ea typeface="Calibri" panose="020F0502020204030204" pitchFamily="34" charset="0"/>
                          <a:cs typeface="Times New Roman" panose="02020603050405020304" pitchFamily="18" charset="0"/>
                        </a:rPr>
                        <a:t>I can explain the difference between RAM and ROM</a:t>
                      </a:r>
                    </a:p>
                  </a:txBody>
                  <a:tcPr marL="57802" marR="57802" marT="36000" marB="36000" anchor="ctr"/>
                </a:tc>
                <a:extLst>
                  <a:ext uri="{0D108BD9-81ED-4DB2-BD59-A6C34878D82A}">
                    <a16:rowId xmlns:a16="http://schemas.microsoft.com/office/drawing/2014/main" val="3355214926"/>
                  </a:ext>
                </a:extLst>
              </a:tr>
              <a:tr h="0">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GB" sz="1200" dirty="0">
                          <a:sym typeface="Wingdings" panose="05000000000000000000" pitchFamily="2" charset="2"/>
                        </a:rPr>
                        <a:t>  </a:t>
                      </a:r>
                      <a:endParaRPr lang="en-GB" sz="1200" b="0"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02" marR="57802" marT="36000" marB="36000" anchor="ctr"/>
                </a:tc>
                <a:tc>
                  <a:txBody>
                    <a:bodyPr/>
                    <a:lstStyle/>
                    <a:p>
                      <a:pPr algn="l">
                        <a:lnSpc>
                          <a:spcPct val="107000"/>
                        </a:lnSpc>
                        <a:spcAft>
                          <a:spcPts val="0"/>
                        </a:spcAft>
                      </a:pPr>
                      <a:r>
                        <a:rPr lang="en-GB" sz="1100" u="none" dirty="0">
                          <a:effectLst/>
                          <a:latin typeface="Calibri" panose="020F0502020204030204" pitchFamily="34" charset="0"/>
                          <a:ea typeface="Calibri" panose="020F0502020204030204" pitchFamily="34" charset="0"/>
                          <a:cs typeface="Times New Roman" panose="02020603050405020304" pitchFamily="18" charset="0"/>
                        </a:rPr>
                        <a:t>I can explain the purpose of RAM in  a computer system</a:t>
                      </a:r>
                    </a:p>
                  </a:txBody>
                  <a:tcPr marL="57802" marR="57802" marT="36000" marB="36000" anchor="ctr"/>
                </a:tc>
                <a:extLst>
                  <a:ext uri="{0D108BD9-81ED-4DB2-BD59-A6C34878D82A}">
                    <a16:rowId xmlns:a16="http://schemas.microsoft.com/office/drawing/2014/main" val="3912617435"/>
                  </a:ext>
                </a:extLst>
              </a:tr>
              <a:tr h="0">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GB" sz="1200" dirty="0">
                          <a:sym typeface="Wingdings" panose="05000000000000000000" pitchFamily="2" charset="2"/>
                        </a:rPr>
                        <a:t>  </a:t>
                      </a:r>
                      <a:endParaRPr lang="en-GB" sz="1200" b="0"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02" marR="57802" marT="36000" marB="36000" anchor="ctr"/>
                </a:tc>
                <a:tc>
                  <a:txBody>
                    <a:bodyPr/>
                    <a:lstStyle/>
                    <a:p>
                      <a:pPr algn="l">
                        <a:lnSpc>
                          <a:spcPct val="107000"/>
                        </a:lnSpc>
                        <a:spcAft>
                          <a:spcPts val="0"/>
                        </a:spcAft>
                      </a:pPr>
                      <a:r>
                        <a:rPr lang="en-GB" sz="1100" u="none" dirty="0">
                          <a:effectLst/>
                          <a:latin typeface="Calibri" panose="020F0502020204030204" pitchFamily="34" charset="0"/>
                          <a:ea typeface="Calibri" panose="020F0502020204030204" pitchFamily="34" charset="0"/>
                          <a:cs typeface="Times New Roman" panose="02020603050405020304" pitchFamily="18" charset="0"/>
                        </a:rPr>
                        <a:t>I can explain the purpose of ROM in a computer system</a:t>
                      </a:r>
                    </a:p>
                  </a:txBody>
                  <a:tcPr marL="57802" marR="57802" marT="36000" marB="36000" anchor="ctr"/>
                </a:tc>
                <a:extLst>
                  <a:ext uri="{0D108BD9-81ED-4DB2-BD59-A6C34878D82A}">
                    <a16:rowId xmlns:a16="http://schemas.microsoft.com/office/drawing/2014/main" val="622339260"/>
                  </a:ext>
                </a:extLst>
              </a:tr>
              <a:tr h="0">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GB" sz="1200" dirty="0">
                          <a:sym typeface="Wingdings" panose="05000000000000000000" pitchFamily="2" charset="2"/>
                        </a:rPr>
                        <a:t>  </a:t>
                      </a:r>
                      <a:endParaRPr lang="en-GB" sz="1200" b="0"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02" marR="57802" marT="36000" marB="36000" anchor="ctr"/>
                </a:tc>
                <a:tc>
                  <a:txBody>
                    <a:bodyPr/>
                    <a:lstStyle/>
                    <a:p>
                      <a:pPr algn="l">
                        <a:lnSpc>
                          <a:spcPct val="107000"/>
                        </a:lnSpc>
                        <a:spcAft>
                          <a:spcPts val="0"/>
                        </a:spcAft>
                      </a:pPr>
                      <a:r>
                        <a:rPr lang="en-GB" sz="1100" u="none" dirty="0">
                          <a:effectLst/>
                          <a:latin typeface="Calibri" panose="020F0502020204030204" pitchFamily="34" charset="0"/>
                          <a:ea typeface="Calibri" panose="020F0502020204030204" pitchFamily="34" charset="0"/>
                          <a:cs typeface="Times New Roman" panose="02020603050405020304" pitchFamily="18" charset="0"/>
                        </a:rPr>
                        <a:t>I can explain the need for virtual memory</a:t>
                      </a:r>
                    </a:p>
                  </a:txBody>
                  <a:tcPr marL="57802" marR="57802" marT="36000" marB="36000" anchor="ctr"/>
                </a:tc>
                <a:extLst>
                  <a:ext uri="{0D108BD9-81ED-4DB2-BD59-A6C34878D82A}">
                    <a16:rowId xmlns:a16="http://schemas.microsoft.com/office/drawing/2014/main" val="2123170278"/>
                  </a:ext>
                </a:extLst>
              </a:tr>
              <a:tr h="0">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GB" sz="1200" dirty="0">
                          <a:sym typeface="Wingdings" panose="05000000000000000000" pitchFamily="2" charset="2"/>
                        </a:rPr>
                        <a:t>  </a:t>
                      </a:r>
                      <a:endParaRPr lang="en-GB" sz="1200" b="0"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02" marR="57802" marT="36000" marB="36000" anchor="ctr"/>
                </a:tc>
                <a:tc>
                  <a:txBody>
                    <a:bodyPr/>
                    <a:lstStyle/>
                    <a:p>
                      <a:r>
                        <a:rPr lang="en-GB" sz="1100" dirty="0"/>
                        <a:t>I can explain the need for secondary storage</a:t>
                      </a:r>
                    </a:p>
                  </a:txBody>
                  <a:tcPr marL="57802" marR="57802" marT="36000" marB="36000" anchor="ctr"/>
                </a:tc>
                <a:extLst>
                  <a:ext uri="{0D108BD9-81ED-4DB2-BD59-A6C34878D82A}">
                    <a16:rowId xmlns:a16="http://schemas.microsoft.com/office/drawing/2014/main" val="3502967113"/>
                  </a:ext>
                </a:extLst>
              </a:tr>
              <a:tr h="0">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GB" sz="1200" dirty="0">
                          <a:sym typeface="Wingdings" panose="05000000000000000000" pitchFamily="2" charset="2"/>
                        </a:rPr>
                        <a:t>  </a:t>
                      </a:r>
                      <a:endParaRPr lang="en-GB" sz="1200" b="0"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02" marR="57802" marT="36000" marB="36000" anchor="ctr"/>
                </a:tc>
                <a:tc>
                  <a:txBody>
                    <a:bodyPr/>
                    <a:lstStyle/>
                    <a:p>
                      <a:r>
                        <a:rPr lang="en-GB" sz="1100" dirty="0"/>
                        <a:t>I can explain common types of storage, including: Optical, Magnetic, Solid state</a:t>
                      </a:r>
                    </a:p>
                  </a:txBody>
                  <a:tcPr marL="57802" marR="57802" marT="36000" marB="36000" anchor="ctr"/>
                </a:tc>
                <a:extLst>
                  <a:ext uri="{0D108BD9-81ED-4DB2-BD59-A6C34878D82A}">
                    <a16:rowId xmlns:a16="http://schemas.microsoft.com/office/drawing/2014/main" val="649381832"/>
                  </a:ext>
                </a:extLst>
              </a:tr>
              <a:tr h="0">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GB" sz="1200" dirty="0">
                          <a:sym typeface="Wingdings" panose="05000000000000000000" pitchFamily="2" charset="2"/>
                        </a:rPr>
                        <a:t>  </a:t>
                      </a:r>
                      <a:endParaRPr lang="en-GB" sz="1200" b="0"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02" marR="57802" marT="36000" marB="36000" anchor="ctr"/>
                </a:tc>
                <a:tc>
                  <a:txBody>
                    <a:bodyPr/>
                    <a:lstStyle/>
                    <a:p>
                      <a:r>
                        <a:rPr lang="en-GB" sz="1100" dirty="0"/>
                        <a:t>I can suggest suitable storage devices and storage media for a given application</a:t>
                      </a:r>
                    </a:p>
                  </a:txBody>
                  <a:tcPr marL="57802" marR="57802" marT="36000" marB="36000" anchor="ctr"/>
                </a:tc>
                <a:extLst>
                  <a:ext uri="{0D108BD9-81ED-4DB2-BD59-A6C34878D82A}">
                    <a16:rowId xmlns:a16="http://schemas.microsoft.com/office/drawing/2014/main" val="3727263546"/>
                  </a:ext>
                </a:extLst>
              </a:tr>
              <a:tr h="0">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GB" sz="1200" dirty="0">
                          <a:sym typeface="Wingdings" panose="05000000000000000000" pitchFamily="2" charset="2"/>
                        </a:rPr>
                        <a:t>  </a:t>
                      </a:r>
                      <a:endParaRPr lang="en-GB" sz="1200" b="0"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02" marR="57802" marT="36000" marB="36000" anchor="ctr"/>
                </a:tc>
                <a:tc>
                  <a:txBody>
                    <a:bodyPr/>
                    <a:lstStyle/>
                    <a:p>
                      <a:r>
                        <a:rPr lang="en-GB" sz="1100" dirty="0"/>
                        <a:t>I can explain the advantages and disadvantages of different storage devices / media in relation to the following characteristic: capacity</a:t>
                      </a:r>
                    </a:p>
                  </a:txBody>
                  <a:tcPr marL="57802" marR="57802" marT="36000" marB="36000" anchor="ctr"/>
                </a:tc>
                <a:extLst>
                  <a:ext uri="{0D108BD9-81ED-4DB2-BD59-A6C34878D82A}">
                    <a16:rowId xmlns:a16="http://schemas.microsoft.com/office/drawing/2014/main" val="830797823"/>
                  </a:ext>
                </a:extLst>
              </a:tr>
              <a:tr h="0">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GB" sz="1200" dirty="0">
                          <a:sym typeface="Wingdings" panose="05000000000000000000" pitchFamily="2" charset="2"/>
                        </a:rPr>
                        <a:t>  </a:t>
                      </a:r>
                      <a:endParaRPr lang="en-GB" sz="1200" b="0"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02" marR="57802" marT="36000" marB="36000" anchor="ctr"/>
                </a:tc>
                <a:tc>
                  <a:txBody>
                    <a:bodyPr/>
                    <a:lstStyle/>
                    <a:p>
                      <a:r>
                        <a:rPr lang="en-GB" sz="1100" dirty="0"/>
                        <a:t>I can explain the advantages and disadvantages of different storage devices / media in relation to the following characteristic: speed</a:t>
                      </a:r>
                    </a:p>
                  </a:txBody>
                  <a:tcPr marL="57802" marR="57802" marT="36000" marB="36000" anchor="ctr"/>
                </a:tc>
                <a:extLst>
                  <a:ext uri="{0D108BD9-81ED-4DB2-BD59-A6C34878D82A}">
                    <a16:rowId xmlns:a16="http://schemas.microsoft.com/office/drawing/2014/main" val="2369501083"/>
                  </a:ext>
                </a:extLst>
              </a:tr>
              <a:tr h="0">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GB" sz="1200" dirty="0">
                          <a:sym typeface="Wingdings" panose="05000000000000000000" pitchFamily="2" charset="2"/>
                        </a:rPr>
                        <a:t>  </a:t>
                      </a:r>
                      <a:endParaRPr lang="en-GB" sz="1200" b="0"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02" marR="57802" marT="36000" marB="36000" anchor="ctr"/>
                </a:tc>
                <a:tc>
                  <a:txBody>
                    <a:bodyPr/>
                    <a:lstStyle/>
                    <a:p>
                      <a:r>
                        <a:rPr lang="en-GB" sz="1100" dirty="0"/>
                        <a:t>I can explain the advantages and disadvantages of different storage devices / media in relation to the following characteristic: portability</a:t>
                      </a:r>
                    </a:p>
                  </a:txBody>
                  <a:tcPr marL="57802" marR="57802" marT="36000" marB="36000" anchor="ctr"/>
                </a:tc>
                <a:extLst>
                  <a:ext uri="{0D108BD9-81ED-4DB2-BD59-A6C34878D82A}">
                    <a16:rowId xmlns:a16="http://schemas.microsoft.com/office/drawing/2014/main" val="2371729689"/>
                  </a:ext>
                </a:extLst>
              </a:tr>
              <a:tr h="0">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GB" sz="1200" dirty="0">
                          <a:sym typeface="Wingdings" panose="05000000000000000000" pitchFamily="2" charset="2"/>
                        </a:rPr>
                        <a:t>  </a:t>
                      </a:r>
                      <a:endParaRPr lang="en-GB" sz="1200" b="0"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02" marR="57802" marT="36000" marB="36000" anchor="ctr"/>
                </a:tc>
                <a:tc>
                  <a:txBody>
                    <a:bodyPr/>
                    <a:lstStyle/>
                    <a:p>
                      <a:pPr algn="l">
                        <a:lnSpc>
                          <a:spcPct val="107000"/>
                        </a:lnSpc>
                        <a:spcAft>
                          <a:spcPts val="0"/>
                        </a:spcAft>
                      </a:pPr>
                      <a:r>
                        <a:rPr lang="en-GB" sz="1100" dirty="0"/>
                        <a:t>I can explain the advantages and disadvantages of different storage devices / media in relation to the following characteristic: durability</a:t>
                      </a:r>
                      <a:endParaRPr lang="en-GB" sz="1100" u="none" dirty="0">
                        <a:effectLst/>
                        <a:latin typeface="Calibri" panose="020F0502020204030204" pitchFamily="34" charset="0"/>
                        <a:ea typeface="Calibri" panose="020F0502020204030204" pitchFamily="34" charset="0"/>
                        <a:cs typeface="Times New Roman" panose="02020603050405020304" pitchFamily="18" charset="0"/>
                      </a:endParaRPr>
                    </a:p>
                  </a:txBody>
                  <a:tcPr marL="57802" marR="57802" marT="36000" marB="36000" anchor="ctr"/>
                </a:tc>
                <a:extLst>
                  <a:ext uri="{0D108BD9-81ED-4DB2-BD59-A6C34878D82A}">
                    <a16:rowId xmlns:a16="http://schemas.microsoft.com/office/drawing/2014/main" val="2607868138"/>
                  </a:ext>
                </a:extLst>
              </a:tr>
              <a:tr h="0">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GB" sz="1200" dirty="0">
                          <a:sym typeface="Wingdings" panose="05000000000000000000" pitchFamily="2" charset="2"/>
                        </a:rPr>
                        <a:t>  </a:t>
                      </a:r>
                      <a:endParaRPr lang="en-GB" sz="1200" b="0"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02" marR="57802" marT="36000" marB="36000" anchor="ctr"/>
                </a:tc>
                <a:tc>
                  <a:txBody>
                    <a:bodyPr/>
                    <a:lstStyle/>
                    <a:p>
                      <a:pPr algn="l">
                        <a:lnSpc>
                          <a:spcPct val="107000"/>
                        </a:lnSpc>
                        <a:spcAft>
                          <a:spcPts val="0"/>
                        </a:spcAft>
                      </a:pPr>
                      <a:r>
                        <a:rPr lang="en-GB" sz="1100" dirty="0"/>
                        <a:t>I can explain the advantages and disadvantages of different storage devices / media in relation to the following characteristic: reliability</a:t>
                      </a:r>
                      <a:endParaRPr lang="en-GB" sz="1100" u="none" dirty="0">
                        <a:effectLst/>
                        <a:latin typeface="Calibri" panose="020F0502020204030204" pitchFamily="34" charset="0"/>
                        <a:ea typeface="Calibri" panose="020F0502020204030204" pitchFamily="34" charset="0"/>
                        <a:cs typeface="Times New Roman" panose="02020603050405020304" pitchFamily="18" charset="0"/>
                      </a:endParaRPr>
                    </a:p>
                  </a:txBody>
                  <a:tcPr marL="57802" marR="57802" marT="36000" marB="36000" anchor="ctr"/>
                </a:tc>
                <a:extLst>
                  <a:ext uri="{0D108BD9-81ED-4DB2-BD59-A6C34878D82A}">
                    <a16:rowId xmlns:a16="http://schemas.microsoft.com/office/drawing/2014/main" val="563806850"/>
                  </a:ext>
                </a:extLst>
              </a:tr>
              <a:tr h="0">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GB" sz="1200" dirty="0">
                          <a:sym typeface="Wingdings" panose="05000000000000000000" pitchFamily="2" charset="2"/>
                        </a:rPr>
                        <a:t>  </a:t>
                      </a:r>
                      <a:endParaRPr lang="en-GB" sz="1200" b="0"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02" marR="57802" marT="36000" marB="36000" anchor="ctr"/>
                </a:tc>
                <a:tc>
                  <a:txBody>
                    <a:bodyPr/>
                    <a:lstStyle/>
                    <a:p>
                      <a:pPr algn="l">
                        <a:lnSpc>
                          <a:spcPct val="107000"/>
                        </a:lnSpc>
                        <a:spcAft>
                          <a:spcPts val="0"/>
                        </a:spcAft>
                      </a:pPr>
                      <a:r>
                        <a:rPr lang="en-GB" sz="1100" dirty="0"/>
                        <a:t>I can explain the advantages and disadvantages of different storage devices / media in relation to the following characteristic: cost</a:t>
                      </a:r>
                      <a:endParaRPr lang="en-GB" sz="1100" u="none" dirty="0">
                        <a:effectLst/>
                        <a:latin typeface="Calibri" panose="020F0502020204030204" pitchFamily="34" charset="0"/>
                        <a:ea typeface="Calibri" panose="020F0502020204030204" pitchFamily="34" charset="0"/>
                        <a:cs typeface="Times New Roman" panose="02020603050405020304" pitchFamily="18" charset="0"/>
                      </a:endParaRPr>
                    </a:p>
                  </a:txBody>
                  <a:tcPr marL="57802" marR="57802" marT="36000" marB="36000" anchor="ctr"/>
                </a:tc>
                <a:extLst>
                  <a:ext uri="{0D108BD9-81ED-4DB2-BD59-A6C34878D82A}">
                    <a16:rowId xmlns:a16="http://schemas.microsoft.com/office/drawing/2014/main" val="2755686066"/>
                  </a:ext>
                </a:extLst>
              </a:tr>
              <a:tr h="0">
                <a:tc gridSpan="2">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GB" sz="1200" b="0" u="none"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My revision focus will need to be:</a:t>
                      </a:r>
                    </a:p>
                  </a:txBody>
                  <a:tcPr marL="57802" marR="57802" marT="36000" marB="36000" anchor="ctr">
                    <a:solidFill>
                      <a:schemeClr val="bg1"/>
                    </a:solidFill>
                  </a:tcPr>
                </a:tc>
                <a:tc hMerge="1">
                  <a:txBody>
                    <a:bodyPr/>
                    <a:lstStyle/>
                    <a:p>
                      <a:pPr algn="l">
                        <a:lnSpc>
                          <a:spcPct val="107000"/>
                        </a:lnSpc>
                        <a:spcAft>
                          <a:spcPts val="0"/>
                        </a:spcAft>
                      </a:pPr>
                      <a:endParaRPr lang="en-GB" sz="1100" u="none" dirty="0">
                        <a:effectLst/>
                        <a:latin typeface="Calibri" panose="020F0502020204030204" pitchFamily="34" charset="0"/>
                        <a:ea typeface="Calibri" panose="020F0502020204030204" pitchFamily="34" charset="0"/>
                        <a:cs typeface="Times New Roman" panose="02020603050405020304" pitchFamily="18" charset="0"/>
                      </a:endParaRPr>
                    </a:p>
                  </a:txBody>
                  <a:tcPr marL="57802" marR="57802" marT="36000" marB="36000"/>
                </a:tc>
                <a:extLst>
                  <a:ext uri="{0D108BD9-81ED-4DB2-BD59-A6C34878D82A}">
                    <a16:rowId xmlns:a16="http://schemas.microsoft.com/office/drawing/2014/main" val="38140118"/>
                  </a:ext>
                </a:extLst>
              </a:tr>
              <a:tr h="0">
                <a:tc gridSpan="2">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endParaRPr lang="en-GB" sz="1200" b="0" u="none"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lang="en-GB" sz="1200" b="0" u="none"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lang="en-GB" sz="1200" b="0" u="none"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lang="en-GB" sz="1200" b="0" u="none"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02" marR="57802" marT="36000" marB="36000" anchor="ctr"/>
                </a:tc>
                <a:tc hMerge="1">
                  <a:txBody>
                    <a:bodyPr/>
                    <a:lstStyle/>
                    <a:p>
                      <a:endParaRPr lang="en-GB" dirty="0"/>
                    </a:p>
                  </a:txBody>
                  <a:tcPr/>
                </a:tc>
                <a:extLst>
                  <a:ext uri="{0D108BD9-81ED-4DB2-BD59-A6C34878D82A}">
                    <a16:rowId xmlns:a16="http://schemas.microsoft.com/office/drawing/2014/main" val="1177188059"/>
                  </a:ext>
                </a:extLst>
              </a:tr>
            </a:tbl>
          </a:graphicData>
        </a:graphic>
      </p:graphicFrame>
    </p:spTree>
    <p:extLst>
      <p:ext uri="{BB962C8B-B14F-4D97-AF65-F5344CB8AC3E}">
        <p14:creationId xmlns:p14="http://schemas.microsoft.com/office/powerpoint/2010/main" val="1513999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Virtual tour of the inside of a computer</a:t>
            </a:r>
          </a:p>
        </p:txBody>
      </p:sp>
      <p:pic>
        <p:nvPicPr>
          <p:cNvPr id="4" name="Content Placeholder 3"/>
          <p:cNvPicPr>
            <a:picLocks noGrp="1" noChangeAspect="1"/>
          </p:cNvPicPr>
          <p:nvPr>
            <p:ph idx="1"/>
          </p:nvPr>
        </p:nvPicPr>
        <p:blipFill>
          <a:blip r:embed="rId3"/>
          <a:stretch>
            <a:fillRect/>
          </a:stretch>
        </p:blipFill>
        <p:spPr>
          <a:xfrm>
            <a:off x="2230880" y="1449388"/>
            <a:ext cx="5415665" cy="5065712"/>
          </a:xfrm>
          <a:prstGeom prst="rect">
            <a:avLst/>
          </a:prstGeom>
        </p:spPr>
      </p:pic>
      <p:pic>
        <p:nvPicPr>
          <p:cNvPr id="5" name="Picture 4" descr="Green Home Icon">
            <a:hlinkClick r:id="rId4" action="ppaction://hlinksldjump"/>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05002" y="873284"/>
            <a:ext cx="524748" cy="793431"/>
          </a:xfrm>
          <a:prstGeom prst="rect">
            <a:avLst/>
          </a:prstGeom>
        </p:spPr>
      </p:pic>
      <p:sp>
        <p:nvSpPr>
          <p:cNvPr id="6" name="Rounded Rectangular Callout 5"/>
          <p:cNvSpPr/>
          <p:nvPr/>
        </p:nvSpPr>
        <p:spPr>
          <a:xfrm>
            <a:off x="8248650" y="1828800"/>
            <a:ext cx="1309418" cy="800100"/>
          </a:xfrm>
          <a:prstGeom prst="wedgeRoundRectCallout">
            <a:avLst>
              <a:gd name="adj1" fmla="val 19903"/>
              <a:gd name="adj2" fmla="val -64881"/>
              <a:gd name="adj3" fmla="val 16667"/>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rgbClr val="00B050"/>
                </a:solidFill>
              </a:rPr>
              <a:t>Click here to return to the homepage</a:t>
            </a:r>
          </a:p>
        </p:txBody>
      </p:sp>
      <p:sp>
        <p:nvSpPr>
          <p:cNvPr id="3" name="Rectangle 2">
            <a:hlinkClick r:id="rId6" action="ppaction://hlinksldjump"/>
            <a:extLst>
              <a:ext uri="{FF2B5EF4-FFF2-40B4-BE49-F238E27FC236}">
                <a16:creationId xmlns:a16="http://schemas.microsoft.com/office/drawing/2014/main" id="{7863AFDD-BF14-4EF5-BDB5-0D4A78918386}"/>
              </a:ext>
            </a:extLst>
          </p:cNvPr>
          <p:cNvSpPr/>
          <p:nvPr/>
        </p:nvSpPr>
        <p:spPr>
          <a:xfrm>
            <a:off x="5932967" y="3317358"/>
            <a:ext cx="1148317" cy="1137684"/>
          </a:xfrm>
          <a:prstGeom prst="rect">
            <a:avLst/>
          </a:prstGeom>
          <a:noFill/>
          <a:ln w="76200"/>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solidFill>
                  <a:schemeClr val="bg1"/>
                </a:solidFill>
              </a:rPr>
              <a:t>CPU</a:t>
            </a:r>
          </a:p>
        </p:txBody>
      </p:sp>
      <p:sp>
        <p:nvSpPr>
          <p:cNvPr id="7" name="Rectangle 6">
            <a:hlinkClick r:id="rId7" action="ppaction://hlinksldjump"/>
            <a:extLst>
              <a:ext uri="{FF2B5EF4-FFF2-40B4-BE49-F238E27FC236}">
                <a16:creationId xmlns:a16="http://schemas.microsoft.com/office/drawing/2014/main" id="{1DFDA74D-21C2-4B31-A63F-62EAC3953A2E}"/>
              </a:ext>
            </a:extLst>
          </p:cNvPr>
          <p:cNvSpPr/>
          <p:nvPr/>
        </p:nvSpPr>
        <p:spPr>
          <a:xfrm>
            <a:off x="2775098" y="5178056"/>
            <a:ext cx="627321" cy="616688"/>
          </a:xfrm>
          <a:prstGeom prst="rect">
            <a:avLst/>
          </a:prstGeom>
          <a:noFill/>
          <a:ln w="76200"/>
        </p:spPr>
        <p:style>
          <a:lnRef idx="2">
            <a:schemeClr val="accent6"/>
          </a:lnRef>
          <a:fillRef idx="1">
            <a:schemeClr val="lt1"/>
          </a:fillRef>
          <a:effectRef idx="0">
            <a:schemeClr val="accent6"/>
          </a:effectRef>
          <a:fontRef idx="minor">
            <a:schemeClr val="dk1"/>
          </a:fontRef>
        </p:style>
        <p:txBody>
          <a:bodyPr rtlCol="0" anchor="ctr"/>
          <a:lstStyle/>
          <a:p>
            <a:pPr algn="ctr"/>
            <a:r>
              <a:rPr lang="en-GB" sz="1400" dirty="0">
                <a:solidFill>
                  <a:schemeClr val="bg1"/>
                </a:solidFill>
              </a:rPr>
              <a:t>ROM / BIOS</a:t>
            </a:r>
            <a:endParaRPr lang="en-GB" dirty="0">
              <a:solidFill>
                <a:schemeClr val="bg1"/>
              </a:solidFill>
            </a:endParaRPr>
          </a:p>
        </p:txBody>
      </p:sp>
      <p:sp>
        <p:nvSpPr>
          <p:cNvPr id="8" name="Rectangle 7">
            <a:hlinkClick r:id="rId8" action="ppaction://hlinksldjump"/>
            <a:extLst>
              <a:ext uri="{FF2B5EF4-FFF2-40B4-BE49-F238E27FC236}">
                <a16:creationId xmlns:a16="http://schemas.microsoft.com/office/drawing/2014/main" id="{535CE4BF-0366-4FAB-BB8C-59ECE091405F}"/>
              </a:ext>
            </a:extLst>
          </p:cNvPr>
          <p:cNvSpPr/>
          <p:nvPr/>
        </p:nvSpPr>
        <p:spPr>
          <a:xfrm>
            <a:off x="4051005" y="5178056"/>
            <a:ext cx="3285460" cy="510363"/>
          </a:xfrm>
          <a:prstGeom prst="rect">
            <a:avLst/>
          </a:prstGeom>
          <a:noFill/>
          <a:ln w="76200"/>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solidFill>
                  <a:schemeClr val="bg1"/>
                </a:solidFill>
              </a:rPr>
              <a:t>RAM</a:t>
            </a:r>
          </a:p>
        </p:txBody>
      </p:sp>
    </p:spTree>
    <p:extLst>
      <p:ext uri="{BB962C8B-B14F-4D97-AF65-F5344CB8AC3E}">
        <p14:creationId xmlns:p14="http://schemas.microsoft.com/office/powerpoint/2010/main" val="1984417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een Home Icon">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05002" y="873284"/>
            <a:ext cx="524748" cy="793431"/>
          </a:xfrm>
          <a:prstGeom prst="rect">
            <a:avLst/>
          </a:prstGeom>
        </p:spPr>
      </p:pic>
      <p:sp>
        <p:nvSpPr>
          <p:cNvPr id="2" name="Title 1"/>
          <p:cNvSpPr>
            <a:spLocks noGrp="1"/>
          </p:cNvSpPr>
          <p:nvPr>
            <p:ph type="title"/>
          </p:nvPr>
        </p:nvSpPr>
        <p:spPr/>
        <p:txBody>
          <a:bodyPr/>
          <a:lstStyle/>
          <a:p>
            <a:r>
              <a:rPr lang="en-GB" dirty="0"/>
              <a:t>The CPU</a:t>
            </a:r>
          </a:p>
        </p:txBody>
      </p:sp>
      <p:pic>
        <p:nvPicPr>
          <p:cNvPr id="6" name="Content Placeholder 3"/>
          <p:cNvPicPr>
            <a:picLocks noGrp="1" noChangeAspect="1"/>
          </p:cNvPicPr>
          <p:nvPr>
            <p:ph idx="1"/>
          </p:nvPr>
        </p:nvPicPr>
        <p:blipFill>
          <a:blip r:embed="rId5"/>
          <a:stretch>
            <a:fillRect/>
          </a:stretch>
        </p:blipFill>
        <p:spPr>
          <a:xfrm>
            <a:off x="2230880" y="1449388"/>
            <a:ext cx="5415665" cy="5065712"/>
          </a:xfrm>
          <a:prstGeom prst="rect">
            <a:avLst/>
          </a:prstGeom>
        </p:spPr>
      </p:pic>
      <p:sp>
        <p:nvSpPr>
          <p:cNvPr id="4" name="Rectangle 3"/>
          <p:cNvSpPr/>
          <p:nvPr/>
        </p:nvSpPr>
        <p:spPr>
          <a:xfrm>
            <a:off x="1190625" y="1370409"/>
            <a:ext cx="3552825" cy="5126832"/>
          </a:xfrm>
          <a:prstGeom prst="rect">
            <a:avLst/>
          </a:prstGeom>
          <a:solidFill>
            <a:srgbClr val="E2F0D9">
              <a:alpha val="89804"/>
            </a:srgbClr>
          </a:solid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u="sng" dirty="0">
                <a:solidFill>
                  <a:schemeClr val="accent6">
                    <a:lumMod val="50000"/>
                  </a:schemeClr>
                </a:solidFill>
              </a:rPr>
              <a:t>Name</a:t>
            </a:r>
          </a:p>
          <a:p>
            <a:endParaRPr lang="en-GB" sz="1100" dirty="0">
              <a:solidFill>
                <a:schemeClr val="tx1"/>
              </a:solidFill>
            </a:endParaRPr>
          </a:p>
          <a:p>
            <a:r>
              <a:rPr lang="en-GB" sz="1100" dirty="0">
                <a:solidFill>
                  <a:schemeClr val="tx1"/>
                </a:solidFill>
              </a:rPr>
              <a:t>Central processing unit</a:t>
            </a:r>
          </a:p>
          <a:p>
            <a:endParaRPr lang="en-GB" sz="1100" dirty="0">
              <a:solidFill>
                <a:schemeClr val="tx1"/>
              </a:solidFill>
            </a:endParaRPr>
          </a:p>
          <a:p>
            <a:r>
              <a:rPr lang="en-GB" sz="1400" u="sng" dirty="0">
                <a:solidFill>
                  <a:schemeClr val="accent6">
                    <a:lumMod val="50000"/>
                  </a:schemeClr>
                </a:solidFill>
              </a:rPr>
              <a:t>Purpose</a:t>
            </a:r>
          </a:p>
          <a:p>
            <a:endParaRPr lang="en-GB" sz="1100" dirty="0">
              <a:solidFill>
                <a:schemeClr val="tx1"/>
              </a:solidFill>
            </a:endParaRPr>
          </a:p>
          <a:p>
            <a:r>
              <a:rPr lang="en-GB" sz="1100" dirty="0">
                <a:solidFill>
                  <a:schemeClr val="tx1"/>
                </a:solidFill>
              </a:rPr>
              <a:t>To fetch and execute instructions.</a:t>
            </a:r>
          </a:p>
          <a:p>
            <a:endParaRPr lang="en-GB" sz="1100" dirty="0">
              <a:solidFill>
                <a:schemeClr val="tx1"/>
              </a:solidFill>
            </a:endParaRPr>
          </a:p>
          <a:p>
            <a:r>
              <a:rPr lang="en-GB" sz="1400" u="sng" dirty="0">
                <a:solidFill>
                  <a:schemeClr val="accent6">
                    <a:lumMod val="50000"/>
                  </a:schemeClr>
                </a:solidFill>
              </a:rPr>
              <a:t>Components</a:t>
            </a:r>
          </a:p>
          <a:p>
            <a:endParaRPr lang="en-GB" sz="1100" dirty="0">
              <a:solidFill>
                <a:schemeClr val="tx1"/>
              </a:solidFill>
            </a:endParaRPr>
          </a:p>
          <a:p>
            <a:r>
              <a:rPr lang="en-GB" sz="1100" dirty="0">
                <a:solidFill>
                  <a:schemeClr val="tx1"/>
                </a:solidFill>
              </a:rPr>
              <a:t>Arithmetic logic unit: performs calculations and logic.</a:t>
            </a:r>
          </a:p>
          <a:p>
            <a:endParaRPr lang="en-GB" sz="1100" dirty="0">
              <a:solidFill>
                <a:schemeClr val="tx1"/>
              </a:solidFill>
            </a:endParaRPr>
          </a:p>
          <a:p>
            <a:r>
              <a:rPr lang="en-GB" sz="1100" dirty="0">
                <a:solidFill>
                  <a:schemeClr val="tx1"/>
                </a:solidFill>
              </a:rPr>
              <a:t>Control unit: decodes instructions and sends signals to control how data moves around the CPU.</a:t>
            </a:r>
          </a:p>
          <a:p>
            <a:endParaRPr lang="en-GB" sz="1100" dirty="0">
              <a:solidFill>
                <a:schemeClr val="tx1"/>
              </a:solidFill>
            </a:endParaRPr>
          </a:p>
          <a:p>
            <a:r>
              <a:rPr lang="en-GB" sz="1100" dirty="0">
                <a:solidFill>
                  <a:schemeClr val="tx1"/>
                </a:solidFill>
              </a:rPr>
              <a:t>Cache: fast access memory for frequently used instructions and data.</a:t>
            </a:r>
          </a:p>
          <a:p>
            <a:endParaRPr lang="en-GB" sz="1100" dirty="0">
              <a:solidFill>
                <a:schemeClr val="tx1"/>
              </a:solidFill>
            </a:endParaRPr>
          </a:p>
          <a:p>
            <a:r>
              <a:rPr lang="en-GB" sz="1100" dirty="0">
                <a:solidFill>
                  <a:schemeClr val="tx1"/>
                </a:solidFill>
              </a:rPr>
              <a:t>Registers: small fast memory used to help fetch and execute instructions.</a:t>
            </a:r>
          </a:p>
          <a:p>
            <a:endParaRPr lang="en-GB" sz="1100" dirty="0">
              <a:solidFill>
                <a:schemeClr val="tx1"/>
              </a:solidFill>
            </a:endParaRPr>
          </a:p>
          <a:p>
            <a:r>
              <a:rPr lang="en-GB" sz="1400" u="sng" dirty="0">
                <a:solidFill>
                  <a:schemeClr val="accent6">
                    <a:lumMod val="50000"/>
                  </a:schemeClr>
                </a:solidFill>
              </a:rPr>
              <a:t>Factors affecting the speed</a:t>
            </a:r>
          </a:p>
          <a:p>
            <a:endParaRPr lang="en-GB" sz="1100" dirty="0">
              <a:solidFill>
                <a:schemeClr val="tx1"/>
              </a:solidFill>
            </a:endParaRPr>
          </a:p>
          <a:p>
            <a:r>
              <a:rPr lang="en-GB" sz="1100" dirty="0">
                <a:solidFill>
                  <a:schemeClr val="tx1"/>
                </a:solidFill>
              </a:rPr>
              <a:t>Number of cores: independent processing units.</a:t>
            </a:r>
          </a:p>
          <a:p>
            <a:endParaRPr lang="en-GB" sz="1100" dirty="0">
              <a:solidFill>
                <a:schemeClr val="tx1"/>
              </a:solidFill>
            </a:endParaRPr>
          </a:p>
          <a:p>
            <a:r>
              <a:rPr lang="en-GB" sz="1100" dirty="0">
                <a:solidFill>
                  <a:schemeClr val="tx1"/>
                </a:solidFill>
              </a:rPr>
              <a:t>Clock speed: The number of cycles per second.</a:t>
            </a:r>
          </a:p>
          <a:p>
            <a:endParaRPr lang="en-GB" sz="1100" dirty="0">
              <a:solidFill>
                <a:schemeClr val="tx1"/>
              </a:solidFill>
            </a:endParaRPr>
          </a:p>
          <a:p>
            <a:r>
              <a:rPr lang="en-GB" sz="1100" dirty="0">
                <a:solidFill>
                  <a:schemeClr val="tx1"/>
                </a:solidFill>
              </a:rPr>
              <a:t>Cache: Temporary storage of instructions and data.</a:t>
            </a:r>
          </a:p>
          <a:p>
            <a:endParaRPr lang="en-GB" sz="1100" dirty="0">
              <a:solidFill>
                <a:schemeClr val="tx1"/>
              </a:solidFill>
            </a:endParaRPr>
          </a:p>
        </p:txBody>
      </p:sp>
      <p:sp>
        <p:nvSpPr>
          <p:cNvPr id="7" name="Rectangle 6"/>
          <p:cNvSpPr/>
          <p:nvPr/>
        </p:nvSpPr>
        <p:spPr>
          <a:xfrm>
            <a:off x="5924550" y="3324225"/>
            <a:ext cx="1200150" cy="12192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p:cNvCxnSpPr>
            <a:stCxn id="7" idx="1"/>
            <a:endCxn id="4" idx="3"/>
          </p:cNvCxnSpPr>
          <p:nvPr/>
        </p:nvCxnSpPr>
        <p:spPr>
          <a:xfrm flipH="1">
            <a:off x="4743450" y="3933825"/>
            <a:ext cx="1181100"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5675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een Home Icon">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05002" y="873284"/>
            <a:ext cx="524748" cy="793431"/>
          </a:xfrm>
          <a:prstGeom prst="rect">
            <a:avLst/>
          </a:prstGeom>
        </p:spPr>
      </p:pic>
      <p:sp>
        <p:nvSpPr>
          <p:cNvPr id="2" name="Title 1"/>
          <p:cNvSpPr>
            <a:spLocks noGrp="1"/>
          </p:cNvSpPr>
          <p:nvPr>
            <p:ph type="title"/>
          </p:nvPr>
        </p:nvSpPr>
        <p:spPr/>
        <p:txBody>
          <a:bodyPr/>
          <a:lstStyle/>
          <a:p>
            <a:r>
              <a:rPr lang="en-GB" dirty="0"/>
              <a:t>RAM</a:t>
            </a:r>
          </a:p>
        </p:txBody>
      </p:sp>
      <p:pic>
        <p:nvPicPr>
          <p:cNvPr id="6" name="Content Placeholder 3"/>
          <p:cNvPicPr>
            <a:picLocks noGrp="1" noChangeAspect="1"/>
          </p:cNvPicPr>
          <p:nvPr>
            <p:ph idx="1"/>
          </p:nvPr>
        </p:nvPicPr>
        <p:blipFill>
          <a:blip r:embed="rId5"/>
          <a:stretch>
            <a:fillRect/>
          </a:stretch>
        </p:blipFill>
        <p:spPr>
          <a:xfrm>
            <a:off x="2230880" y="1449388"/>
            <a:ext cx="5415665" cy="5065712"/>
          </a:xfrm>
          <a:prstGeom prst="rect">
            <a:avLst/>
          </a:prstGeom>
        </p:spPr>
      </p:pic>
      <p:sp>
        <p:nvSpPr>
          <p:cNvPr id="7" name="Rectangle 6">
            <a:extLst>
              <a:ext uri="{FF2B5EF4-FFF2-40B4-BE49-F238E27FC236}">
                <a16:creationId xmlns:a16="http://schemas.microsoft.com/office/drawing/2014/main" id="{CC474858-5B86-42D3-B353-45F96F2EA1D0}"/>
              </a:ext>
            </a:extLst>
          </p:cNvPr>
          <p:cNvSpPr/>
          <p:nvPr/>
        </p:nvSpPr>
        <p:spPr>
          <a:xfrm>
            <a:off x="266023" y="973929"/>
            <a:ext cx="3552825" cy="5126832"/>
          </a:xfrm>
          <a:prstGeom prst="rect">
            <a:avLst/>
          </a:prstGeom>
          <a:solidFill>
            <a:srgbClr val="E2F0D9">
              <a:alpha val="89804"/>
            </a:srgbClr>
          </a:solid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u="sng" dirty="0">
                <a:solidFill>
                  <a:schemeClr val="accent6">
                    <a:lumMod val="50000"/>
                  </a:schemeClr>
                </a:solidFill>
              </a:rPr>
              <a:t>Name</a:t>
            </a:r>
          </a:p>
          <a:p>
            <a:endParaRPr lang="en-GB" sz="1100" dirty="0">
              <a:solidFill>
                <a:schemeClr val="tx1"/>
              </a:solidFill>
            </a:endParaRPr>
          </a:p>
          <a:p>
            <a:r>
              <a:rPr lang="en-GB" sz="1100" dirty="0">
                <a:solidFill>
                  <a:schemeClr val="tx1"/>
                </a:solidFill>
              </a:rPr>
              <a:t>Random Access Memory</a:t>
            </a:r>
          </a:p>
          <a:p>
            <a:endParaRPr lang="en-GB" sz="1100" dirty="0">
              <a:solidFill>
                <a:schemeClr val="tx1"/>
              </a:solidFill>
            </a:endParaRPr>
          </a:p>
          <a:p>
            <a:r>
              <a:rPr lang="en-GB" sz="1400" u="sng" dirty="0">
                <a:solidFill>
                  <a:schemeClr val="accent6">
                    <a:lumMod val="50000"/>
                  </a:schemeClr>
                </a:solidFill>
              </a:rPr>
              <a:t>Purpose</a:t>
            </a:r>
          </a:p>
          <a:p>
            <a:endParaRPr lang="en-GB" sz="1100" dirty="0">
              <a:solidFill>
                <a:schemeClr val="tx1"/>
              </a:solidFill>
            </a:endParaRPr>
          </a:p>
          <a:p>
            <a:r>
              <a:rPr lang="en-GB" sz="1100" dirty="0">
                <a:solidFill>
                  <a:schemeClr val="tx1"/>
                </a:solidFill>
              </a:rPr>
              <a:t>Store data needed by the CPU.</a:t>
            </a:r>
          </a:p>
          <a:p>
            <a:endParaRPr lang="en-GB" sz="1100" dirty="0">
              <a:solidFill>
                <a:schemeClr val="tx1"/>
              </a:solidFill>
            </a:endParaRPr>
          </a:p>
          <a:p>
            <a:r>
              <a:rPr lang="en-GB" sz="1400" u="sng" dirty="0">
                <a:solidFill>
                  <a:schemeClr val="accent6">
                    <a:lumMod val="50000"/>
                  </a:schemeClr>
                </a:solidFill>
              </a:rPr>
              <a:t>Volatile</a:t>
            </a:r>
          </a:p>
          <a:p>
            <a:endParaRPr lang="en-GB" sz="1400" u="sng" dirty="0">
              <a:solidFill>
                <a:schemeClr val="accent6">
                  <a:lumMod val="50000"/>
                </a:schemeClr>
              </a:solidFill>
            </a:endParaRPr>
          </a:p>
          <a:p>
            <a:r>
              <a:rPr lang="en-GB" sz="1100" dirty="0">
                <a:solidFill>
                  <a:schemeClr val="tx1"/>
                </a:solidFill>
              </a:rPr>
              <a:t>Data is deleted when the computer is turned off.</a:t>
            </a:r>
          </a:p>
          <a:p>
            <a:endParaRPr lang="en-GB" sz="1100" dirty="0">
              <a:solidFill>
                <a:schemeClr val="tx1"/>
              </a:solidFill>
            </a:endParaRPr>
          </a:p>
          <a:p>
            <a:r>
              <a:rPr lang="en-GB" sz="1400" u="sng" dirty="0">
                <a:solidFill>
                  <a:schemeClr val="tx1"/>
                </a:solidFill>
              </a:rPr>
              <a:t>Read/Write</a:t>
            </a:r>
          </a:p>
          <a:p>
            <a:endParaRPr lang="en-GB" sz="1100" dirty="0">
              <a:solidFill>
                <a:schemeClr val="tx1"/>
              </a:solidFill>
            </a:endParaRPr>
          </a:p>
        </p:txBody>
      </p:sp>
      <p:sp>
        <p:nvSpPr>
          <p:cNvPr id="8" name="Rectangle 7">
            <a:extLst>
              <a:ext uri="{FF2B5EF4-FFF2-40B4-BE49-F238E27FC236}">
                <a16:creationId xmlns:a16="http://schemas.microsoft.com/office/drawing/2014/main" id="{E8FB6958-8809-4671-88B1-F7789DDC9AF0}"/>
              </a:ext>
            </a:extLst>
          </p:cNvPr>
          <p:cNvSpPr/>
          <p:nvPr/>
        </p:nvSpPr>
        <p:spPr>
          <a:xfrm>
            <a:off x="4108585" y="5199320"/>
            <a:ext cx="3270409" cy="460523"/>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8A631976-ECE8-4B3C-B55A-7BCBBDA62830}"/>
              </a:ext>
            </a:extLst>
          </p:cNvPr>
          <p:cNvCxnSpPr>
            <a:cxnSpLocks/>
            <a:stCxn id="8" idx="0"/>
            <a:endCxn id="7" idx="3"/>
          </p:cNvCxnSpPr>
          <p:nvPr/>
        </p:nvCxnSpPr>
        <p:spPr>
          <a:xfrm flipH="1" flipV="1">
            <a:off x="3818848" y="3537345"/>
            <a:ext cx="1924942" cy="1661975"/>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423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een Home Icon">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05002" y="873284"/>
            <a:ext cx="524748" cy="793431"/>
          </a:xfrm>
          <a:prstGeom prst="rect">
            <a:avLst/>
          </a:prstGeom>
        </p:spPr>
      </p:pic>
      <p:sp>
        <p:nvSpPr>
          <p:cNvPr id="2" name="Title 1"/>
          <p:cNvSpPr>
            <a:spLocks noGrp="1"/>
          </p:cNvSpPr>
          <p:nvPr>
            <p:ph type="title"/>
          </p:nvPr>
        </p:nvSpPr>
        <p:spPr/>
        <p:txBody>
          <a:bodyPr/>
          <a:lstStyle/>
          <a:p>
            <a:r>
              <a:rPr lang="en-GB" dirty="0"/>
              <a:t>ROM</a:t>
            </a:r>
          </a:p>
        </p:txBody>
      </p:sp>
      <p:pic>
        <p:nvPicPr>
          <p:cNvPr id="6" name="Content Placeholder 3"/>
          <p:cNvPicPr>
            <a:picLocks noGrp="1" noChangeAspect="1"/>
          </p:cNvPicPr>
          <p:nvPr>
            <p:ph idx="1"/>
          </p:nvPr>
        </p:nvPicPr>
        <p:blipFill>
          <a:blip r:embed="rId5"/>
          <a:stretch>
            <a:fillRect/>
          </a:stretch>
        </p:blipFill>
        <p:spPr>
          <a:xfrm>
            <a:off x="2230880" y="1449388"/>
            <a:ext cx="5415665" cy="5065712"/>
          </a:xfrm>
          <a:prstGeom prst="rect">
            <a:avLst/>
          </a:prstGeom>
        </p:spPr>
      </p:pic>
      <p:sp>
        <p:nvSpPr>
          <p:cNvPr id="7" name="Rectangle 6">
            <a:extLst>
              <a:ext uri="{FF2B5EF4-FFF2-40B4-BE49-F238E27FC236}">
                <a16:creationId xmlns:a16="http://schemas.microsoft.com/office/drawing/2014/main" id="{A78578EB-6F41-47B4-9234-F0294E670A6F}"/>
              </a:ext>
            </a:extLst>
          </p:cNvPr>
          <p:cNvSpPr/>
          <p:nvPr/>
        </p:nvSpPr>
        <p:spPr>
          <a:xfrm>
            <a:off x="5870132" y="1449388"/>
            <a:ext cx="3552825" cy="5126832"/>
          </a:xfrm>
          <a:prstGeom prst="rect">
            <a:avLst/>
          </a:prstGeom>
          <a:solidFill>
            <a:srgbClr val="E2F0D9">
              <a:alpha val="89804"/>
            </a:srgbClr>
          </a:solid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u="sng" dirty="0">
                <a:solidFill>
                  <a:schemeClr val="accent6">
                    <a:lumMod val="50000"/>
                  </a:schemeClr>
                </a:solidFill>
              </a:rPr>
              <a:t>Name</a:t>
            </a:r>
          </a:p>
          <a:p>
            <a:endParaRPr lang="en-GB" sz="1100" dirty="0">
              <a:solidFill>
                <a:schemeClr val="tx1"/>
              </a:solidFill>
            </a:endParaRPr>
          </a:p>
          <a:p>
            <a:r>
              <a:rPr lang="en-GB" sz="1100" dirty="0">
                <a:solidFill>
                  <a:schemeClr val="tx1"/>
                </a:solidFill>
              </a:rPr>
              <a:t>Read only memory</a:t>
            </a:r>
          </a:p>
          <a:p>
            <a:endParaRPr lang="en-GB" sz="1100" dirty="0">
              <a:solidFill>
                <a:schemeClr val="tx1"/>
              </a:solidFill>
            </a:endParaRPr>
          </a:p>
          <a:p>
            <a:r>
              <a:rPr lang="en-GB" sz="1400" u="sng" dirty="0">
                <a:solidFill>
                  <a:schemeClr val="accent6">
                    <a:lumMod val="50000"/>
                  </a:schemeClr>
                </a:solidFill>
              </a:rPr>
              <a:t>Purpose</a:t>
            </a:r>
          </a:p>
          <a:p>
            <a:endParaRPr lang="en-GB" sz="1100" dirty="0">
              <a:solidFill>
                <a:schemeClr val="tx1"/>
              </a:solidFill>
            </a:endParaRPr>
          </a:p>
          <a:p>
            <a:r>
              <a:rPr lang="en-GB" sz="1100" dirty="0">
                <a:solidFill>
                  <a:schemeClr val="tx1"/>
                </a:solidFill>
              </a:rPr>
              <a:t>Stores BIOS program to start the OS.</a:t>
            </a:r>
          </a:p>
          <a:p>
            <a:endParaRPr lang="en-GB" sz="1100" dirty="0">
              <a:solidFill>
                <a:schemeClr val="tx1"/>
              </a:solidFill>
            </a:endParaRPr>
          </a:p>
          <a:p>
            <a:r>
              <a:rPr lang="en-GB" sz="1400" u="sng" dirty="0">
                <a:solidFill>
                  <a:schemeClr val="accent6">
                    <a:lumMod val="50000"/>
                  </a:schemeClr>
                </a:solidFill>
              </a:rPr>
              <a:t>Non-Volatile</a:t>
            </a:r>
          </a:p>
          <a:p>
            <a:endParaRPr lang="en-GB" sz="1400" u="sng" dirty="0">
              <a:solidFill>
                <a:schemeClr val="accent6">
                  <a:lumMod val="50000"/>
                </a:schemeClr>
              </a:solidFill>
            </a:endParaRPr>
          </a:p>
          <a:p>
            <a:r>
              <a:rPr lang="en-GB" sz="1100" dirty="0">
                <a:solidFill>
                  <a:schemeClr val="tx1"/>
                </a:solidFill>
              </a:rPr>
              <a:t>Data is not deleted when the computer is turned off.</a:t>
            </a:r>
          </a:p>
          <a:p>
            <a:endParaRPr lang="en-GB" sz="1100" dirty="0">
              <a:solidFill>
                <a:schemeClr val="tx1"/>
              </a:solidFill>
            </a:endParaRPr>
          </a:p>
          <a:p>
            <a:r>
              <a:rPr lang="en-GB" sz="1400" u="sng" dirty="0">
                <a:solidFill>
                  <a:schemeClr val="tx1"/>
                </a:solidFill>
              </a:rPr>
              <a:t>Read</a:t>
            </a:r>
          </a:p>
          <a:p>
            <a:endParaRPr lang="en-GB" sz="1400" u="sng" dirty="0">
              <a:solidFill>
                <a:schemeClr val="tx1"/>
              </a:solidFill>
            </a:endParaRPr>
          </a:p>
          <a:p>
            <a:r>
              <a:rPr lang="en-GB" sz="1400" u="sng" dirty="0">
                <a:solidFill>
                  <a:schemeClr val="tx1"/>
                </a:solidFill>
              </a:rPr>
              <a:t>ROM</a:t>
            </a:r>
          </a:p>
          <a:p>
            <a:endParaRPr lang="en-GB" sz="1400" u="sng" dirty="0">
              <a:solidFill>
                <a:schemeClr val="tx1"/>
              </a:solidFill>
            </a:endParaRPr>
          </a:p>
          <a:p>
            <a:r>
              <a:rPr lang="en-GB" sz="1100" dirty="0">
                <a:solidFill>
                  <a:schemeClr val="tx1"/>
                </a:solidFill>
              </a:rPr>
              <a:t>ROM can be used for other things such as game cartridges because nothing needs to be saved to them. E.g. disks in modern </a:t>
            </a:r>
            <a:r>
              <a:rPr lang="en-GB" sz="1100">
                <a:solidFill>
                  <a:schemeClr val="tx1"/>
                </a:solidFill>
              </a:rPr>
              <a:t>games consoles.</a:t>
            </a:r>
            <a:endParaRPr lang="en-GB" sz="1100" dirty="0">
              <a:solidFill>
                <a:schemeClr val="tx1"/>
              </a:solidFill>
            </a:endParaRPr>
          </a:p>
        </p:txBody>
      </p:sp>
      <p:sp>
        <p:nvSpPr>
          <p:cNvPr id="8" name="Rectangle 7">
            <a:extLst>
              <a:ext uri="{FF2B5EF4-FFF2-40B4-BE49-F238E27FC236}">
                <a16:creationId xmlns:a16="http://schemas.microsoft.com/office/drawing/2014/main" id="{912B97D7-5098-4882-A7C7-040241E18392}"/>
              </a:ext>
            </a:extLst>
          </p:cNvPr>
          <p:cNvSpPr/>
          <p:nvPr/>
        </p:nvSpPr>
        <p:spPr>
          <a:xfrm>
            <a:off x="2833121" y="5178350"/>
            <a:ext cx="601196" cy="637659"/>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B556372D-210C-498A-ACAE-A02A33CA21AE}"/>
              </a:ext>
            </a:extLst>
          </p:cNvPr>
          <p:cNvCxnSpPr>
            <a:cxnSpLocks/>
            <a:stCxn id="8" idx="3"/>
            <a:endCxn id="7" idx="1"/>
          </p:cNvCxnSpPr>
          <p:nvPr/>
        </p:nvCxnSpPr>
        <p:spPr>
          <a:xfrm flipV="1">
            <a:off x="3434317" y="4012804"/>
            <a:ext cx="2435815" cy="1484376"/>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345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178" y="757239"/>
            <a:ext cx="9238890" cy="512761"/>
          </a:xfrm>
        </p:spPr>
        <p:txBody>
          <a:bodyPr/>
          <a:lstStyle/>
          <a:p>
            <a:r>
              <a:rPr lang="en-GB" dirty="0"/>
              <a:t>Virtual memory</a:t>
            </a:r>
          </a:p>
        </p:txBody>
      </p:sp>
      <p:sp>
        <p:nvSpPr>
          <p:cNvPr id="5" name="TextBox 4"/>
          <p:cNvSpPr txBox="1"/>
          <p:nvPr/>
        </p:nvSpPr>
        <p:spPr>
          <a:xfrm>
            <a:off x="319178" y="1453296"/>
            <a:ext cx="1237839" cy="261610"/>
          </a:xfrm>
          <a:prstGeom prst="rect">
            <a:avLst/>
          </a:prstGeom>
          <a:noFill/>
        </p:spPr>
        <p:txBody>
          <a:bodyPr wrap="none" rtlCol="0">
            <a:spAutoFit/>
          </a:bodyPr>
          <a:lstStyle/>
          <a:p>
            <a:r>
              <a:rPr lang="en-GB" sz="1100" dirty="0"/>
              <a:t>Virtual memory is:</a:t>
            </a:r>
          </a:p>
        </p:txBody>
      </p:sp>
      <p:sp>
        <p:nvSpPr>
          <p:cNvPr id="8" name="Rectangle 7"/>
          <p:cNvSpPr/>
          <p:nvPr/>
        </p:nvSpPr>
        <p:spPr>
          <a:xfrm>
            <a:off x="1557016" y="1365161"/>
            <a:ext cx="7853683"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dirty="0">
                <a:solidFill>
                  <a:schemeClr val="tx1"/>
                </a:solidFill>
              </a:rPr>
              <a:t>A section of the hard disk or solid state where programs that aren’t executing are stored.</a:t>
            </a:r>
          </a:p>
        </p:txBody>
      </p:sp>
      <p:sp>
        <p:nvSpPr>
          <p:cNvPr id="9" name="TextBox 8"/>
          <p:cNvSpPr txBox="1"/>
          <p:nvPr/>
        </p:nvSpPr>
        <p:spPr>
          <a:xfrm>
            <a:off x="319178" y="2007890"/>
            <a:ext cx="2204450" cy="261610"/>
          </a:xfrm>
          <a:prstGeom prst="rect">
            <a:avLst/>
          </a:prstGeom>
          <a:noFill/>
        </p:spPr>
        <p:txBody>
          <a:bodyPr wrap="none" rtlCol="0">
            <a:spAutoFit/>
          </a:bodyPr>
          <a:lstStyle/>
          <a:p>
            <a:r>
              <a:rPr lang="en-GB" sz="1100" dirty="0"/>
              <a:t>Virtual memory is needed because:</a:t>
            </a:r>
          </a:p>
        </p:txBody>
      </p:sp>
      <p:sp>
        <p:nvSpPr>
          <p:cNvPr id="10" name="Rectangle 9"/>
          <p:cNvSpPr/>
          <p:nvPr/>
        </p:nvSpPr>
        <p:spPr>
          <a:xfrm>
            <a:off x="2523628" y="1919755"/>
            <a:ext cx="6887071"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dirty="0">
                <a:solidFill>
                  <a:schemeClr val="tx1"/>
                </a:solidFill>
              </a:rPr>
              <a:t>RAM may not be large enough for all running programs.</a:t>
            </a:r>
          </a:p>
        </p:txBody>
      </p:sp>
      <p:sp>
        <p:nvSpPr>
          <p:cNvPr id="11" name="TextBox 10"/>
          <p:cNvSpPr txBox="1"/>
          <p:nvPr/>
        </p:nvSpPr>
        <p:spPr>
          <a:xfrm>
            <a:off x="319178" y="2562483"/>
            <a:ext cx="2868093" cy="261610"/>
          </a:xfrm>
          <a:prstGeom prst="rect">
            <a:avLst/>
          </a:prstGeom>
          <a:noFill/>
        </p:spPr>
        <p:txBody>
          <a:bodyPr wrap="none" rtlCol="0">
            <a:spAutoFit/>
          </a:bodyPr>
          <a:lstStyle/>
          <a:p>
            <a:r>
              <a:rPr lang="en-GB" sz="1100" dirty="0"/>
              <a:t>The problem with using virtual memory is that:</a:t>
            </a:r>
          </a:p>
        </p:txBody>
      </p:sp>
      <p:sp>
        <p:nvSpPr>
          <p:cNvPr id="12" name="Rectangle 11"/>
          <p:cNvSpPr/>
          <p:nvPr/>
        </p:nvSpPr>
        <p:spPr>
          <a:xfrm>
            <a:off x="3305175" y="2474348"/>
            <a:ext cx="6105524" cy="802252"/>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dirty="0">
                <a:solidFill>
                  <a:schemeClr val="tx1"/>
                </a:solidFill>
              </a:rPr>
              <a:t>It is very slow.</a:t>
            </a:r>
          </a:p>
        </p:txBody>
      </p:sp>
    </p:spTree>
    <p:extLst>
      <p:ext uri="{BB962C8B-B14F-4D97-AF65-F5344CB8AC3E}">
        <p14:creationId xmlns:p14="http://schemas.microsoft.com/office/powerpoint/2010/main" val="3881675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77641" y="2432696"/>
            <a:ext cx="1872208" cy="198022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chemeClr val="tx1"/>
                </a:solidFill>
              </a:ln>
            </a:endParaRPr>
          </a:p>
        </p:txBody>
      </p:sp>
      <p:sp>
        <p:nvSpPr>
          <p:cNvPr id="4" name="TextBox 3"/>
          <p:cNvSpPr txBox="1"/>
          <p:nvPr/>
        </p:nvSpPr>
        <p:spPr>
          <a:xfrm>
            <a:off x="1250459" y="4274632"/>
            <a:ext cx="441146" cy="276999"/>
          </a:xfrm>
          <a:prstGeom prst="rect">
            <a:avLst/>
          </a:prstGeom>
          <a:noFill/>
        </p:spPr>
        <p:txBody>
          <a:bodyPr wrap="none" rtlCol="0">
            <a:spAutoFit/>
          </a:bodyPr>
          <a:lstStyle/>
          <a:p>
            <a:r>
              <a:rPr lang="en-GB" sz="1200" dirty="0"/>
              <a:t>0Gb</a:t>
            </a:r>
          </a:p>
        </p:txBody>
      </p:sp>
      <p:sp>
        <p:nvSpPr>
          <p:cNvPr id="5" name="TextBox 4"/>
          <p:cNvSpPr txBox="1"/>
          <p:nvPr/>
        </p:nvSpPr>
        <p:spPr>
          <a:xfrm>
            <a:off x="1250459" y="2311852"/>
            <a:ext cx="441146" cy="276999"/>
          </a:xfrm>
          <a:prstGeom prst="rect">
            <a:avLst/>
          </a:prstGeom>
          <a:noFill/>
        </p:spPr>
        <p:txBody>
          <a:bodyPr wrap="none" rtlCol="0">
            <a:spAutoFit/>
          </a:bodyPr>
          <a:lstStyle/>
          <a:p>
            <a:r>
              <a:rPr lang="en-GB" sz="1200" dirty="0"/>
              <a:t>8Gb</a:t>
            </a:r>
          </a:p>
        </p:txBody>
      </p:sp>
      <p:sp>
        <p:nvSpPr>
          <p:cNvPr id="25" name="Rectangle 24"/>
          <p:cNvSpPr/>
          <p:nvPr/>
        </p:nvSpPr>
        <p:spPr>
          <a:xfrm>
            <a:off x="7611904" y="1712424"/>
            <a:ext cx="1872208" cy="99011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Operating System</a:t>
            </a:r>
          </a:p>
        </p:txBody>
      </p:sp>
      <p:sp>
        <p:nvSpPr>
          <p:cNvPr id="26" name="Rectangle 25"/>
          <p:cNvSpPr/>
          <p:nvPr/>
        </p:nvSpPr>
        <p:spPr>
          <a:xfrm>
            <a:off x="7611904" y="2774842"/>
            <a:ext cx="1872208" cy="471205"/>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Word processor app</a:t>
            </a:r>
          </a:p>
        </p:txBody>
      </p:sp>
      <p:sp>
        <p:nvSpPr>
          <p:cNvPr id="27" name="Rectangle 26"/>
          <p:cNvSpPr/>
          <p:nvPr/>
        </p:nvSpPr>
        <p:spPr>
          <a:xfrm>
            <a:off x="7611904" y="3318353"/>
            <a:ext cx="1872208" cy="337392"/>
          </a:xfrm>
          <a:prstGeom prst="rect">
            <a:avLst/>
          </a:pr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Spreadsheet app</a:t>
            </a:r>
          </a:p>
        </p:txBody>
      </p:sp>
      <p:sp>
        <p:nvSpPr>
          <p:cNvPr id="28" name="Rectangle 27"/>
          <p:cNvSpPr/>
          <p:nvPr/>
        </p:nvSpPr>
        <p:spPr>
          <a:xfrm>
            <a:off x="7611904" y="3728052"/>
            <a:ext cx="1872208" cy="576064"/>
          </a:xfrm>
          <a:prstGeom prst="rect">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Presentation app</a:t>
            </a:r>
          </a:p>
        </p:txBody>
      </p:sp>
      <p:sp>
        <p:nvSpPr>
          <p:cNvPr id="29" name="Rectangle 28"/>
          <p:cNvSpPr/>
          <p:nvPr/>
        </p:nvSpPr>
        <p:spPr>
          <a:xfrm>
            <a:off x="7611904" y="4376424"/>
            <a:ext cx="1872208" cy="94856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Graphics app</a:t>
            </a:r>
          </a:p>
        </p:txBody>
      </p:sp>
      <p:sp>
        <p:nvSpPr>
          <p:cNvPr id="30" name="Rectangle 29"/>
          <p:cNvSpPr/>
          <p:nvPr/>
        </p:nvSpPr>
        <p:spPr>
          <a:xfrm>
            <a:off x="7611904" y="5397290"/>
            <a:ext cx="1872208" cy="1276779"/>
          </a:xfrm>
          <a:prstGeom prst="rect">
            <a:avLst/>
          </a:prstGeom>
          <a:solidFill>
            <a:srgbClr val="6800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Video editing app</a:t>
            </a:r>
          </a:p>
        </p:txBody>
      </p:sp>
      <p:sp>
        <p:nvSpPr>
          <p:cNvPr id="34" name="Title 1"/>
          <p:cNvSpPr txBox="1">
            <a:spLocks/>
          </p:cNvSpPr>
          <p:nvPr/>
        </p:nvSpPr>
        <p:spPr>
          <a:xfrm>
            <a:off x="319178" y="757239"/>
            <a:ext cx="9238890" cy="512761"/>
          </a:xfrm>
          <a:prstGeom prst="rect">
            <a:avLst/>
          </a:prstGeom>
        </p:spPr>
        <p:txBody>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r>
              <a:rPr lang="en-GB" dirty="0"/>
              <a:t>Example of virtual memory in use</a:t>
            </a:r>
          </a:p>
        </p:txBody>
      </p:sp>
      <p:sp>
        <p:nvSpPr>
          <p:cNvPr id="6" name="Rectangle 5"/>
          <p:cNvSpPr/>
          <p:nvPr/>
        </p:nvSpPr>
        <p:spPr>
          <a:xfrm>
            <a:off x="5126477" y="1157349"/>
            <a:ext cx="4591550" cy="55936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extBox 34"/>
          <p:cNvSpPr txBox="1"/>
          <p:nvPr/>
        </p:nvSpPr>
        <p:spPr>
          <a:xfrm>
            <a:off x="5126477" y="772645"/>
            <a:ext cx="4591550" cy="307777"/>
          </a:xfrm>
          <a:prstGeom prst="rect">
            <a:avLst/>
          </a:prstGeom>
          <a:noFill/>
        </p:spPr>
        <p:txBody>
          <a:bodyPr wrap="square" rtlCol="0">
            <a:spAutoFit/>
          </a:bodyPr>
          <a:lstStyle/>
          <a:p>
            <a:pPr algn="ctr"/>
            <a:r>
              <a:rPr lang="en-GB" sz="1400" dirty="0"/>
              <a:t>Hard disk</a:t>
            </a:r>
          </a:p>
        </p:txBody>
      </p:sp>
      <p:sp>
        <p:nvSpPr>
          <p:cNvPr id="7" name="TextBox 6"/>
          <p:cNvSpPr txBox="1"/>
          <p:nvPr/>
        </p:nvSpPr>
        <p:spPr>
          <a:xfrm>
            <a:off x="7611904" y="1326626"/>
            <a:ext cx="1872208" cy="276999"/>
          </a:xfrm>
          <a:prstGeom prst="rect">
            <a:avLst/>
          </a:prstGeom>
          <a:noFill/>
        </p:spPr>
        <p:txBody>
          <a:bodyPr wrap="square" rtlCol="0">
            <a:spAutoFit/>
          </a:bodyPr>
          <a:lstStyle/>
          <a:p>
            <a:pPr algn="ctr"/>
            <a:r>
              <a:rPr lang="en-GB" sz="1200" dirty="0"/>
              <a:t>Stored programs on disk</a:t>
            </a:r>
          </a:p>
        </p:txBody>
      </p:sp>
      <p:sp>
        <p:nvSpPr>
          <p:cNvPr id="38" name="TextBox 37"/>
          <p:cNvSpPr txBox="1"/>
          <p:nvPr/>
        </p:nvSpPr>
        <p:spPr>
          <a:xfrm>
            <a:off x="5433087" y="1326625"/>
            <a:ext cx="1872208" cy="276999"/>
          </a:xfrm>
          <a:prstGeom prst="rect">
            <a:avLst/>
          </a:prstGeom>
          <a:noFill/>
        </p:spPr>
        <p:txBody>
          <a:bodyPr wrap="square" rtlCol="0">
            <a:spAutoFit/>
          </a:bodyPr>
          <a:lstStyle/>
          <a:p>
            <a:pPr algn="ctr"/>
            <a:r>
              <a:rPr lang="en-GB" sz="1200" dirty="0"/>
              <a:t>Virtual memory on disk</a:t>
            </a:r>
          </a:p>
        </p:txBody>
      </p:sp>
      <p:sp>
        <p:nvSpPr>
          <p:cNvPr id="8" name="Rectangle 7"/>
          <p:cNvSpPr/>
          <p:nvPr/>
        </p:nvSpPr>
        <p:spPr>
          <a:xfrm>
            <a:off x="5433087" y="1712424"/>
            <a:ext cx="1872208" cy="2591692"/>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TextBox 39"/>
          <p:cNvSpPr txBox="1"/>
          <p:nvPr/>
        </p:nvSpPr>
        <p:spPr>
          <a:xfrm>
            <a:off x="1748290" y="2094466"/>
            <a:ext cx="1872209" cy="307777"/>
          </a:xfrm>
          <a:prstGeom prst="rect">
            <a:avLst/>
          </a:prstGeom>
          <a:noFill/>
        </p:spPr>
        <p:txBody>
          <a:bodyPr wrap="square" rtlCol="0">
            <a:spAutoFit/>
          </a:bodyPr>
          <a:lstStyle/>
          <a:p>
            <a:pPr algn="ctr"/>
            <a:r>
              <a:rPr lang="en-GB" sz="1400" dirty="0"/>
              <a:t>RAM</a:t>
            </a:r>
          </a:p>
        </p:txBody>
      </p:sp>
      <p:sp>
        <p:nvSpPr>
          <p:cNvPr id="41" name="TextBox 40"/>
          <p:cNvSpPr txBox="1"/>
          <p:nvPr/>
        </p:nvSpPr>
        <p:spPr>
          <a:xfrm>
            <a:off x="136009" y="5429163"/>
            <a:ext cx="4827890" cy="430887"/>
          </a:xfrm>
          <a:prstGeom prst="rect">
            <a:avLst/>
          </a:prstGeom>
          <a:noFill/>
        </p:spPr>
        <p:txBody>
          <a:bodyPr wrap="square" rtlCol="0">
            <a:spAutoFit/>
          </a:bodyPr>
          <a:lstStyle/>
          <a:p>
            <a:r>
              <a:rPr lang="en-GB" sz="1100" dirty="0"/>
              <a:t>If the user decides to open a graphics application to edit an image for the presentation too, the problem is that:</a:t>
            </a:r>
          </a:p>
        </p:txBody>
      </p:sp>
      <p:sp>
        <p:nvSpPr>
          <p:cNvPr id="42" name="Rectangle 41"/>
          <p:cNvSpPr/>
          <p:nvPr/>
        </p:nvSpPr>
        <p:spPr>
          <a:xfrm>
            <a:off x="206313" y="5879756"/>
            <a:ext cx="4757585"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dirty="0">
                <a:solidFill>
                  <a:schemeClr val="tx1"/>
                </a:solidFill>
              </a:rPr>
              <a:t>There isn’t enough space in RAM.</a:t>
            </a:r>
          </a:p>
        </p:txBody>
      </p:sp>
      <p:sp>
        <p:nvSpPr>
          <p:cNvPr id="43" name="TextBox 42"/>
          <p:cNvSpPr txBox="1"/>
          <p:nvPr/>
        </p:nvSpPr>
        <p:spPr>
          <a:xfrm>
            <a:off x="319178" y="1125566"/>
            <a:ext cx="4644720" cy="430887"/>
          </a:xfrm>
          <a:prstGeom prst="rect">
            <a:avLst/>
          </a:prstGeom>
          <a:noFill/>
        </p:spPr>
        <p:txBody>
          <a:bodyPr wrap="square" rtlCol="0">
            <a:spAutoFit/>
          </a:bodyPr>
          <a:lstStyle/>
          <a:p>
            <a:r>
              <a:rPr lang="en-GB" sz="1100" dirty="0"/>
              <a:t>Scenario: A user of a desktop PC has the operating system and presentation software open.</a:t>
            </a:r>
          </a:p>
        </p:txBody>
      </p:sp>
      <p:pic>
        <p:nvPicPr>
          <p:cNvPr id="9" name="Picture 8">
            <a:extLst>
              <a:ext uri="{FF2B5EF4-FFF2-40B4-BE49-F238E27FC236}">
                <a16:creationId xmlns:a16="http://schemas.microsoft.com/office/drawing/2014/main" id="{3AB5712B-56A7-411C-AB4D-9969736D2CCF}"/>
              </a:ext>
            </a:extLst>
          </p:cNvPr>
          <p:cNvPicPr>
            <a:picLocks noChangeAspect="1"/>
          </p:cNvPicPr>
          <p:nvPr/>
        </p:nvPicPr>
        <p:blipFill>
          <a:blip r:embed="rId3"/>
          <a:stretch>
            <a:fillRect/>
          </a:stretch>
        </p:blipFill>
        <p:spPr>
          <a:xfrm>
            <a:off x="1778215" y="2446437"/>
            <a:ext cx="1871634" cy="987638"/>
          </a:xfrm>
          <a:prstGeom prst="rect">
            <a:avLst/>
          </a:prstGeom>
        </p:spPr>
      </p:pic>
      <p:sp>
        <p:nvSpPr>
          <p:cNvPr id="23" name="Rectangle 22">
            <a:extLst>
              <a:ext uri="{FF2B5EF4-FFF2-40B4-BE49-F238E27FC236}">
                <a16:creationId xmlns:a16="http://schemas.microsoft.com/office/drawing/2014/main" id="{1758DEA5-C696-4CEB-B388-1A3B0B06729C}"/>
              </a:ext>
            </a:extLst>
          </p:cNvPr>
          <p:cNvSpPr/>
          <p:nvPr/>
        </p:nvSpPr>
        <p:spPr>
          <a:xfrm>
            <a:off x="1777641" y="3424726"/>
            <a:ext cx="1872208" cy="576064"/>
          </a:xfrm>
          <a:prstGeom prst="rect">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Presentation app</a:t>
            </a:r>
          </a:p>
        </p:txBody>
      </p:sp>
    </p:spTree>
    <p:extLst>
      <p:ext uri="{BB962C8B-B14F-4D97-AF65-F5344CB8AC3E}">
        <p14:creationId xmlns:p14="http://schemas.microsoft.com/office/powerpoint/2010/main" val="799663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77641" y="2432696"/>
            <a:ext cx="1872208" cy="198022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chemeClr val="tx1"/>
                </a:solidFill>
              </a:ln>
            </a:endParaRPr>
          </a:p>
        </p:txBody>
      </p:sp>
      <p:sp>
        <p:nvSpPr>
          <p:cNvPr id="4" name="TextBox 3"/>
          <p:cNvSpPr txBox="1"/>
          <p:nvPr/>
        </p:nvSpPr>
        <p:spPr>
          <a:xfrm>
            <a:off x="1250459" y="4274632"/>
            <a:ext cx="441146" cy="276999"/>
          </a:xfrm>
          <a:prstGeom prst="rect">
            <a:avLst/>
          </a:prstGeom>
          <a:noFill/>
        </p:spPr>
        <p:txBody>
          <a:bodyPr wrap="none" rtlCol="0">
            <a:spAutoFit/>
          </a:bodyPr>
          <a:lstStyle/>
          <a:p>
            <a:r>
              <a:rPr lang="en-GB" sz="1200" dirty="0"/>
              <a:t>0Gb</a:t>
            </a:r>
          </a:p>
        </p:txBody>
      </p:sp>
      <p:sp>
        <p:nvSpPr>
          <p:cNvPr id="5" name="TextBox 4"/>
          <p:cNvSpPr txBox="1"/>
          <p:nvPr/>
        </p:nvSpPr>
        <p:spPr>
          <a:xfrm>
            <a:off x="1250459" y="2311852"/>
            <a:ext cx="441146" cy="276999"/>
          </a:xfrm>
          <a:prstGeom prst="rect">
            <a:avLst/>
          </a:prstGeom>
          <a:noFill/>
        </p:spPr>
        <p:txBody>
          <a:bodyPr wrap="none" rtlCol="0">
            <a:spAutoFit/>
          </a:bodyPr>
          <a:lstStyle/>
          <a:p>
            <a:r>
              <a:rPr lang="en-GB" sz="1200" dirty="0"/>
              <a:t>8Gb</a:t>
            </a:r>
          </a:p>
        </p:txBody>
      </p:sp>
      <p:sp>
        <p:nvSpPr>
          <p:cNvPr id="34" name="Title 1"/>
          <p:cNvSpPr txBox="1">
            <a:spLocks/>
          </p:cNvSpPr>
          <p:nvPr/>
        </p:nvSpPr>
        <p:spPr>
          <a:xfrm>
            <a:off x="319178" y="757239"/>
            <a:ext cx="9238890" cy="512761"/>
          </a:xfrm>
          <a:prstGeom prst="rect">
            <a:avLst/>
          </a:prstGeom>
        </p:spPr>
        <p:txBody>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r>
              <a:rPr lang="en-GB" dirty="0"/>
              <a:t>Example of virtual memory in use</a:t>
            </a:r>
          </a:p>
        </p:txBody>
      </p:sp>
      <p:sp>
        <p:nvSpPr>
          <p:cNvPr id="6" name="Rectangle 5"/>
          <p:cNvSpPr/>
          <p:nvPr/>
        </p:nvSpPr>
        <p:spPr>
          <a:xfrm>
            <a:off x="5126477" y="1157349"/>
            <a:ext cx="4591550" cy="55936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extBox 34"/>
          <p:cNvSpPr txBox="1"/>
          <p:nvPr/>
        </p:nvSpPr>
        <p:spPr>
          <a:xfrm>
            <a:off x="5126477" y="772645"/>
            <a:ext cx="4591550" cy="307777"/>
          </a:xfrm>
          <a:prstGeom prst="rect">
            <a:avLst/>
          </a:prstGeom>
          <a:noFill/>
        </p:spPr>
        <p:txBody>
          <a:bodyPr wrap="square" rtlCol="0">
            <a:spAutoFit/>
          </a:bodyPr>
          <a:lstStyle/>
          <a:p>
            <a:pPr algn="ctr"/>
            <a:r>
              <a:rPr lang="en-GB" sz="1400" dirty="0"/>
              <a:t>Hard disk</a:t>
            </a:r>
          </a:p>
        </p:txBody>
      </p:sp>
      <p:sp>
        <p:nvSpPr>
          <p:cNvPr id="7" name="TextBox 6"/>
          <p:cNvSpPr txBox="1"/>
          <p:nvPr/>
        </p:nvSpPr>
        <p:spPr>
          <a:xfrm>
            <a:off x="7611904" y="1326626"/>
            <a:ext cx="1872208" cy="276999"/>
          </a:xfrm>
          <a:prstGeom prst="rect">
            <a:avLst/>
          </a:prstGeom>
          <a:noFill/>
        </p:spPr>
        <p:txBody>
          <a:bodyPr wrap="square" rtlCol="0">
            <a:spAutoFit/>
          </a:bodyPr>
          <a:lstStyle/>
          <a:p>
            <a:pPr algn="ctr"/>
            <a:r>
              <a:rPr lang="en-GB" sz="1200" dirty="0"/>
              <a:t>Stored programs on disk</a:t>
            </a:r>
          </a:p>
        </p:txBody>
      </p:sp>
      <p:sp>
        <p:nvSpPr>
          <p:cNvPr id="38" name="TextBox 37"/>
          <p:cNvSpPr txBox="1"/>
          <p:nvPr/>
        </p:nvSpPr>
        <p:spPr>
          <a:xfrm>
            <a:off x="5433087" y="1326625"/>
            <a:ext cx="1872208" cy="276999"/>
          </a:xfrm>
          <a:prstGeom prst="rect">
            <a:avLst/>
          </a:prstGeom>
          <a:noFill/>
        </p:spPr>
        <p:txBody>
          <a:bodyPr wrap="square" rtlCol="0">
            <a:spAutoFit/>
          </a:bodyPr>
          <a:lstStyle/>
          <a:p>
            <a:pPr algn="ctr"/>
            <a:r>
              <a:rPr lang="en-GB" sz="1200" dirty="0"/>
              <a:t>Virtual memory on disk</a:t>
            </a:r>
          </a:p>
        </p:txBody>
      </p:sp>
      <p:sp>
        <p:nvSpPr>
          <p:cNvPr id="8" name="Rectangle 7"/>
          <p:cNvSpPr/>
          <p:nvPr/>
        </p:nvSpPr>
        <p:spPr>
          <a:xfrm>
            <a:off x="5433087" y="1712424"/>
            <a:ext cx="1872208" cy="2591692"/>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TextBox 39"/>
          <p:cNvSpPr txBox="1"/>
          <p:nvPr/>
        </p:nvSpPr>
        <p:spPr>
          <a:xfrm>
            <a:off x="1748290" y="2094466"/>
            <a:ext cx="1872209" cy="307777"/>
          </a:xfrm>
          <a:prstGeom prst="rect">
            <a:avLst/>
          </a:prstGeom>
          <a:noFill/>
        </p:spPr>
        <p:txBody>
          <a:bodyPr wrap="square" rtlCol="0">
            <a:spAutoFit/>
          </a:bodyPr>
          <a:lstStyle/>
          <a:p>
            <a:pPr algn="ctr"/>
            <a:r>
              <a:rPr lang="en-GB" sz="1400" dirty="0"/>
              <a:t>RAM</a:t>
            </a:r>
          </a:p>
        </p:txBody>
      </p:sp>
      <p:sp>
        <p:nvSpPr>
          <p:cNvPr id="41" name="TextBox 40"/>
          <p:cNvSpPr txBox="1"/>
          <p:nvPr/>
        </p:nvSpPr>
        <p:spPr>
          <a:xfrm>
            <a:off x="136008" y="5429163"/>
            <a:ext cx="3446777" cy="261610"/>
          </a:xfrm>
          <a:prstGeom prst="rect">
            <a:avLst/>
          </a:prstGeom>
          <a:noFill/>
        </p:spPr>
        <p:txBody>
          <a:bodyPr wrap="none" rtlCol="0">
            <a:spAutoFit/>
          </a:bodyPr>
          <a:lstStyle/>
          <a:p>
            <a:r>
              <a:rPr lang="en-GB" sz="1100" dirty="0"/>
              <a:t>Explanation of the use of virtual memory in this scenario:</a:t>
            </a:r>
          </a:p>
        </p:txBody>
      </p:sp>
      <p:sp>
        <p:nvSpPr>
          <p:cNvPr id="42" name="Rectangle 41"/>
          <p:cNvSpPr/>
          <p:nvPr/>
        </p:nvSpPr>
        <p:spPr>
          <a:xfrm>
            <a:off x="206313" y="5707435"/>
            <a:ext cx="4757585"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dirty="0">
                <a:solidFill>
                  <a:schemeClr val="tx1"/>
                </a:solidFill>
              </a:rPr>
              <a:t>The presentation app has been moved to virtual memory and there is enough space for the graphics app.</a:t>
            </a:r>
          </a:p>
        </p:txBody>
      </p:sp>
      <p:sp>
        <p:nvSpPr>
          <p:cNvPr id="43" name="TextBox 42"/>
          <p:cNvSpPr txBox="1"/>
          <p:nvPr/>
        </p:nvSpPr>
        <p:spPr>
          <a:xfrm>
            <a:off x="319178" y="1125566"/>
            <a:ext cx="4644720" cy="600164"/>
          </a:xfrm>
          <a:prstGeom prst="rect">
            <a:avLst/>
          </a:prstGeom>
          <a:noFill/>
        </p:spPr>
        <p:txBody>
          <a:bodyPr wrap="square" rtlCol="0">
            <a:spAutoFit/>
          </a:bodyPr>
          <a:lstStyle/>
          <a:p>
            <a:r>
              <a:rPr lang="en-GB" sz="1100" dirty="0"/>
              <a:t>Scenario: A user of a desktop PC has the operating system, presentation and a graphics application open.  The user is not currently working on the open presentation, just editing a photograph to include on a slide later.</a:t>
            </a:r>
          </a:p>
        </p:txBody>
      </p:sp>
      <p:sp>
        <p:nvSpPr>
          <p:cNvPr id="21" name="Rectangle 20"/>
          <p:cNvSpPr/>
          <p:nvPr/>
        </p:nvSpPr>
        <p:spPr>
          <a:xfrm>
            <a:off x="7611904" y="1712424"/>
            <a:ext cx="1872208" cy="99011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Operating System</a:t>
            </a:r>
          </a:p>
        </p:txBody>
      </p:sp>
      <p:sp>
        <p:nvSpPr>
          <p:cNvPr id="22" name="Rectangle 21"/>
          <p:cNvSpPr/>
          <p:nvPr/>
        </p:nvSpPr>
        <p:spPr>
          <a:xfrm>
            <a:off x="7611904" y="2774842"/>
            <a:ext cx="1872208" cy="471205"/>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Word processor app</a:t>
            </a:r>
          </a:p>
        </p:txBody>
      </p:sp>
      <p:sp>
        <p:nvSpPr>
          <p:cNvPr id="23" name="Rectangle 22"/>
          <p:cNvSpPr/>
          <p:nvPr/>
        </p:nvSpPr>
        <p:spPr>
          <a:xfrm>
            <a:off x="7611904" y="3318353"/>
            <a:ext cx="1872208" cy="337392"/>
          </a:xfrm>
          <a:prstGeom prst="rect">
            <a:avLst/>
          </a:pr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Spreadsheet app</a:t>
            </a:r>
          </a:p>
        </p:txBody>
      </p:sp>
      <p:sp>
        <p:nvSpPr>
          <p:cNvPr id="24" name="Rectangle 23"/>
          <p:cNvSpPr/>
          <p:nvPr/>
        </p:nvSpPr>
        <p:spPr>
          <a:xfrm>
            <a:off x="7611904" y="3728052"/>
            <a:ext cx="1872208" cy="576064"/>
          </a:xfrm>
          <a:prstGeom prst="rect">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Presentation app</a:t>
            </a:r>
          </a:p>
        </p:txBody>
      </p:sp>
      <p:sp>
        <p:nvSpPr>
          <p:cNvPr id="31" name="Rectangle 30"/>
          <p:cNvSpPr/>
          <p:nvPr/>
        </p:nvSpPr>
        <p:spPr>
          <a:xfrm>
            <a:off x="7611904" y="4376424"/>
            <a:ext cx="1872208" cy="94856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Graphics app</a:t>
            </a:r>
          </a:p>
        </p:txBody>
      </p:sp>
      <p:sp>
        <p:nvSpPr>
          <p:cNvPr id="32" name="Rectangle 31"/>
          <p:cNvSpPr/>
          <p:nvPr/>
        </p:nvSpPr>
        <p:spPr>
          <a:xfrm>
            <a:off x="7611904" y="5397290"/>
            <a:ext cx="1872208" cy="1276779"/>
          </a:xfrm>
          <a:prstGeom prst="rect">
            <a:avLst/>
          </a:prstGeom>
          <a:solidFill>
            <a:srgbClr val="6800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Video editing app</a:t>
            </a:r>
          </a:p>
        </p:txBody>
      </p:sp>
      <p:sp>
        <p:nvSpPr>
          <p:cNvPr id="25" name="Rectangle 24">
            <a:extLst>
              <a:ext uri="{FF2B5EF4-FFF2-40B4-BE49-F238E27FC236}">
                <a16:creationId xmlns:a16="http://schemas.microsoft.com/office/drawing/2014/main" id="{B922F9ED-1396-4EB0-B7F0-D12203837780}"/>
              </a:ext>
            </a:extLst>
          </p:cNvPr>
          <p:cNvSpPr/>
          <p:nvPr/>
        </p:nvSpPr>
        <p:spPr>
          <a:xfrm>
            <a:off x="1777641" y="2432696"/>
            <a:ext cx="1872208" cy="99011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Operating System</a:t>
            </a:r>
          </a:p>
        </p:txBody>
      </p:sp>
      <p:sp>
        <p:nvSpPr>
          <p:cNvPr id="26" name="Rectangle 25">
            <a:extLst>
              <a:ext uri="{FF2B5EF4-FFF2-40B4-BE49-F238E27FC236}">
                <a16:creationId xmlns:a16="http://schemas.microsoft.com/office/drawing/2014/main" id="{F9C12CF1-9D9F-459E-90E2-74BBEF1F1C6A}"/>
              </a:ext>
            </a:extLst>
          </p:cNvPr>
          <p:cNvSpPr/>
          <p:nvPr/>
        </p:nvSpPr>
        <p:spPr>
          <a:xfrm>
            <a:off x="1777641" y="3406770"/>
            <a:ext cx="1872208" cy="94856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Graphics app</a:t>
            </a:r>
          </a:p>
        </p:txBody>
      </p:sp>
      <p:sp>
        <p:nvSpPr>
          <p:cNvPr id="27" name="Rectangle 26">
            <a:extLst>
              <a:ext uri="{FF2B5EF4-FFF2-40B4-BE49-F238E27FC236}">
                <a16:creationId xmlns:a16="http://schemas.microsoft.com/office/drawing/2014/main" id="{EA430E19-E222-4597-9921-4DA925382BCA}"/>
              </a:ext>
            </a:extLst>
          </p:cNvPr>
          <p:cNvSpPr/>
          <p:nvPr/>
        </p:nvSpPr>
        <p:spPr>
          <a:xfrm>
            <a:off x="5433087" y="1712424"/>
            <a:ext cx="1872208" cy="576064"/>
          </a:xfrm>
          <a:prstGeom prst="rect">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Presentation app</a:t>
            </a:r>
          </a:p>
        </p:txBody>
      </p:sp>
    </p:spTree>
    <p:extLst>
      <p:ext uri="{BB962C8B-B14F-4D97-AF65-F5344CB8AC3E}">
        <p14:creationId xmlns:p14="http://schemas.microsoft.com/office/powerpoint/2010/main" val="4205920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77641" y="2432696"/>
            <a:ext cx="1872208" cy="198022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chemeClr val="tx1"/>
                </a:solidFill>
              </a:ln>
            </a:endParaRPr>
          </a:p>
        </p:txBody>
      </p:sp>
      <p:sp>
        <p:nvSpPr>
          <p:cNvPr id="4" name="TextBox 3"/>
          <p:cNvSpPr txBox="1"/>
          <p:nvPr/>
        </p:nvSpPr>
        <p:spPr>
          <a:xfrm>
            <a:off x="1250459" y="4274632"/>
            <a:ext cx="441146" cy="276999"/>
          </a:xfrm>
          <a:prstGeom prst="rect">
            <a:avLst/>
          </a:prstGeom>
          <a:noFill/>
        </p:spPr>
        <p:txBody>
          <a:bodyPr wrap="none" rtlCol="0">
            <a:spAutoFit/>
          </a:bodyPr>
          <a:lstStyle/>
          <a:p>
            <a:r>
              <a:rPr lang="en-GB" sz="1200" dirty="0"/>
              <a:t>0Gb</a:t>
            </a:r>
          </a:p>
        </p:txBody>
      </p:sp>
      <p:sp>
        <p:nvSpPr>
          <p:cNvPr id="5" name="TextBox 4"/>
          <p:cNvSpPr txBox="1"/>
          <p:nvPr/>
        </p:nvSpPr>
        <p:spPr>
          <a:xfrm>
            <a:off x="1250459" y="2311852"/>
            <a:ext cx="441146" cy="276999"/>
          </a:xfrm>
          <a:prstGeom prst="rect">
            <a:avLst/>
          </a:prstGeom>
          <a:noFill/>
        </p:spPr>
        <p:txBody>
          <a:bodyPr wrap="none" rtlCol="0">
            <a:spAutoFit/>
          </a:bodyPr>
          <a:lstStyle/>
          <a:p>
            <a:r>
              <a:rPr lang="en-GB" sz="1200" dirty="0"/>
              <a:t>8Gb</a:t>
            </a:r>
          </a:p>
        </p:txBody>
      </p:sp>
      <p:sp>
        <p:nvSpPr>
          <p:cNvPr id="34" name="Title 1"/>
          <p:cNvSpPr txBox="1">
            <a:spLocks/>
          </p:cNvSpPr>
          <p:nvPr/>
        </p:nvSpPr>
        <p:spPr>
          <a:xfrm>
            <a:off x="319178" y="757239"/>
            <a:ext cx="9238890" cy="512761"/>
          </a:xfrm>
          <a:prstGeom prst="rect">
            <a:avLst/>
          </a:prstGeom>
        </p:spPr>
        <p:txBody>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r>
              <a:rPr lang="en-GB" dirty="0"/>
              <a:t>Example of virtual memory in use</a:t>
            </a:r>
          </a:p>
        </p:txBody>
      </p:sp>
      <p:sp>
        <p:nvSpPr>
          <p:cNvPr id="6" name="Rectangle 5"/>
          <p:cNvSpPr/>
          <p:nvPr/>
        </p:nvSpPr>
        <p:spPr>
          <a:xfrm>
            <a:off x="5126477" y="1157349"/>
            <a:ext cx="4591550" cy="55936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extBox 34"/>
          <p:cNvSpPr txBox="1"/>
          <p:nvPr/>
        </p:nvSpPr>
        <p:spPr>
          <a:xfrm>
            <a:off x="5126477" y="772645"/>
            <a:ext cx="4591550" cy="307777"/>
          </a:xfrm>
          <a:prstGeom prst="rect">
            <a:avLst/>
          </a:prstGeom>
          <a:noFill/>
        </p:spPr>
        <p:txBody>
          <a:bodyPr wrap="square" rtlCol="0">
            <a:spAutoFit/>
          </a:bodyPr>
          <a:lstStyle/>
          <a:p>
            <a:pPr algn="ctr"/>
            <a:r>
              <a:rPr lang="en-GB" sz="1400" dirty="0"/>
              <a:t>Hard disk</a:t>
            </a:r>
          </a:p>
        </p:txBody>
      </p:sp>
      <p:sp>
        <p:nvSpPr>
          <p:cNvPr id="7" name="TextBox 6"/>
          <p:cNvSpPr txBox="1"/>
          <p:nvPr/>
        </p:nvSpPr>
        <p:spPr>
          <a:xfrm>
            <a:off x="7611904" y="1326626"/>
            <a:ext cx="1872208" cy="276999"/>
          </a:xfrm>
          <a:prstGeom prst="rect">
            <a:avLst/>
          </a:prstGeom>
          <a:noFill/>
        </p:spPr>
        <p:txBody>
          <a:bodyPr wrap="square" rtlCol="0">
            <a:spAutoFit/>
          </a:bodyPr>
          <a:lstStyle/>
          <a:p>
            <a:pPr algn="ctr"/>
            <a:r>
              <a:rPr lang="en-GB" sz="1200" dirty="0"/>
              <a:t>Stored programs on disk</a:t>
            </a:r>
          </a:p>
        </p:txBody>
      </p:sp>
      <p:sp>
        <p:nvSpPr>
          <p:cNvPr id="38" name="TextBox 37"/>
          <p:cNvSpPr txBox="1"/>
          <p:nvPr/>
        </p:nvSpPr>
        <p:spPr>
          <a:xfrm>
            <a:off x="5433087" y="1326625"/>
            <a:ext cx="1872208" cy="276999"/>
          </a:xfrm>
          <a:prstGeom prst="rect">
            <a:avLst/>
          </a:prstGeom>
          <a:noFill/>
        </p:spPr>
        <p:txBody>
          <a:bodyPr wrap="square" rtlCol="0">
            <a:spAutoFit/>
          </a:bodyPr>
          <a:lstStyle/>
          <a:p>
            <a:pPr algn="ctr"/>
            <a:r>
              <a:rPr lang="en-GB" sz="1200" dirty="0"/>
              <a:t>Virtual memory on disk</a:t>
            </a:r>
          </a:p>
        </p:txBody>
      </p:sp>
      <p:sp>
        <p:nvSpPr>
          <p:cNvPr id="8" name="Rectangle 7"/>
          <p:cNvSpPr/>
          <p:nvPr/>
        </p:nvSpPr>
        <p:spPr>
          <a:xfrm>
            <a:off x="5433087" y="1712424"/>
            <a:ext cx="1872208" cy="2591692"/>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TextBox 39"/>
          <p:cNvSpPr txBox="1"/>
          <p:nvPr/>
        </p:nvSpPr>
        <p:spPr>
          <a:xfrm>
            <a:off x="1748290" y="2094466"/>
            <a:ext cx="1872209" cy="307777"/>
          </a:xfrm>
          <a:prstGeom prst="rect">
            <a:avLst/>
          </a:prstGeom>
          <a:noFill/>
        </p:spPr>
        <p:txBody>
          <a:bodyPr wrap="square" rtlCol="0">
            <a:spAutoFit/>
          </a:bodyPr>
          <a:lstStyle/>
          <a:p>
            <a:pPr algn="ctr"/>
            <a:r>
              <a:rPr lang="en-GB" sz="1400" dirty="0"/>
              <a:t>RAM</a:t>
            </a:r>
          </a:p>
        </p:txBody>
      </p:sp>
      <p:sp>
        <p:nvSpPr>
          <p:cNvPr id="41" name="TextBox 40"/>
          <p:cNvSpPr txBox="1"/>
          <p:nvPr/>
        </p:nvSpPr>
        <p:spPr>
          <a:xfrm>
            <a:off x="136008" y="5429163"/>
            <a:ext cx="3446777" cy="261610"/>
          </a:xfrm>
          <a:prstGeom prst="rect">
            <a:avLst/>
          </a:prstGeom>
          <a:noFill/>
        </p:spPr>
        <p:txBody>
          <a:bodyPr wrap="none" rtlCol="0">
            <a:spAutoFit/>
          </a:bodyPr>
          <a:lstStyle/>
          <a:p>
            <a:r>
              <a:rPr lang="en-GB" sz="1100" dirty="0"/>
              <a:t>Explanation of the use of virtual memory in this scenario:</a:t>
            </a:r>
          </a:p>
        </p:txBody>
      </p:sp>
      <p:sp>
        <p:nvSpPr>
          <p:cNvPr id="42" name="Rectangle 41"/>
          <p:cNvSpPr/>
          <p:nvPr/>
        </p:nvSpPr>
        <p:spPr>
          <a:xfrm>
            <a:off x="206313" y="5707435"/>
            <a:ext cx="4757585" cy="437881"/>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dirty="0">
                <a:solidFill>
                  <a:schemeClr val="tx1"/>
                </a:solidFill>
              </a:rPr>
              <a:t>The graphics app has been moved to virtual memory and the presentation app has been moved to RAM.</a:t>
            </a:r>
          </a:p>
        </p:txBody>
      </p:sp>
      <p:sp>
        <p:nvSpPr>
          <p:cNvPr id="43" name="TextBox 42"/>
          <p:cNvSpPr txBox="1"/>
          <p:nvPr/>
        </p:nvSpPr>
        <p:spPr>
          <a:xfrm>
            <a:off x="319178" y="1125566"/>
            <a:ext cx="4644720" cy="430887"/>
          </a:xfrm>
          <a:prstGeom prst="rect">
            <a:avLst/>
          </a:prstGeom>
          <a:noFill/>
        </p:spPr>
        <p:txBody>
          <a:bodyPr wrap="square" rtlCol="0">
            <a:spAutoFit/>
          </a:bodyPr>
          <a:lstStyle/>
          <a:p>
            <a:r>
              <a:rPr lang="en-GB" sz="1100" dirty="0"/>
              <a:t>Scenario: The user switches back to the presentation software without closing the graphics application.</a:t>
            </a:r>
          </a:p>
        </p:txBody>
      </p:sp>
      <p:sp>
        <p:nvSpPr>
          <p:cNvPr id="21" name="Rectangle 20"/>
          <p:cNvSpPr/>
          <p:nvPr/>
        </p:nvSpPr>
        <p:spPr>
          <a:xfrm>
            <a:off x="7611904" y="1712424"/>
            <a:ext cx="1872208" cy="99011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Operating System</a:t>
            </a:r>
          </a:p>
        </p:txBody>
      </p:sp>
      <p:sp>
        <p:nvSpPr>
          <p:cNvPr id="22" name="Rectangle 21"/>
          <p:cNvSpPr/>
          <p:nvPr/>
        </p:nvSpPr>
        <p:spPr>
          <a:xfrm>
            <a:off x="7611904" y="2774842"/>
            <a:ext cx="1872208" cy="471205"/>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Word processor app</a:t>
            </a:r>
          </a:p>
        </p:txBody>
      </p:sp>
      <p:sp>
        <p:nvSpPr>
          <p:cNvPr id="23" name="Rectangle 22"/>
          <p:cNvSpPr/>
          <p:nvPr/>
        </p:nvSpPr>
        <p:spPr>
          <a:xfrm>
            <a:off x="7611904" y="3318353"/>
            <a:ext cx="1872208" cy="337392"/>
          </a:xfrm>
          <a:prstGeom prst="rect">
            <a:avLst/>
          </a:pr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Spreadsheet app</a:t>
            </a:r>
          </a:p>
        </p:txBody>
      </p:sp>
      <p:sp>
        <p:nvSpPr>
          <p:cNvPr id="24" name="Rectangle 23"/>
          <p:cNvSpPr/>
          <p:nvPr/>
        </p:nvSpPr>
        <p:spPr>
          <a:xfrm>
            <a:off x="7611904" y="3728052"/>
            <a:ext cx="1872208" cy="576064"/>
          </a:xfrm>
          <a:prstGeom prst="rect">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Presentation app</a:t>
            </a:r>
          </a:p>
        </p:txBody>
      </p:sp>
      <p:sp>
        <p:nvSpPr>
          <p:cNvPr id="31" name="Rectangle 30"/>
          <p:cNvSpPr/>
          <p:nvPr/>
        </p:nvSpPr>
        <p:spPr>
          <a:xfrm>
            <a:off x="7611904" y="4376424"/>
            <a:ext cx="1872208" cy="94856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Graphics app</a:t>
            </a:r>
          </a:p>
        </p:txBody>
      </p:sp>
      <p:sp>
        <p:nvSpPr>
          <p:cNvPr id="32" name="Rectangle 31"/>
          <p:cNvSpPr/>
          <p:nvPr/>
        </p:nvSpPr>
        <p:spPr>
          <a:xfrm>
            <a:off x="7611904" y="5397290"/>
            <a:ext cx="1872208" cy="1276779"/>
          </a:xfrm>
          <a:prstGeom prst="rect">
            <a:avLst/>
          </a:prstGeom>
          <a:solidFill>
            <a:srgbClr val="6800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Video editing app</a:t>
            </a:r>
          </a:p>
        </p:txBody>
      </p:sp>
      <p:sp>
        <p:nvSpPr>
          <p:cNvPr id="25" name="Rectangle 24">
            <a:extLst>
              <a:ext uri="{FF2B5EF4-FFF2-40B4-BE49-F238E27FC236}">
                <a16:creationId xmlns:a16="http://schemas.microsoft.com/office/drawing/2014/main" id="{ACBE9648-20D8-4DFC-A52D-9B3A4CB25B39}"/>
              </a:ext>
            </a:extLst>
          </p:cNvPr>
          <p:cNvSpPr/>
          <p:nvPr/>
        </p:nvSpPr>
        <p:spPr>
          <a:xfrm>
            <a:off x="1777641" y="2445201"/>
            <a:ext cx="1872208" cy="99011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Operating System</a:t>
            </a:r>
          </a:p>
        </p:txBody>
      </p:sp>
      <p:sp>
        <p:nvSpPr>
          <p:cNvPr id="26" name="Rectangle 25">
            <a:extLst>
              <a:ext uri="{FF2B5EF4-FFF2-40B4-BE49-F238E27FC236}">
                <a16:creationId xmlns:a16="http://schemas.microsoft.com/office/drawing/2014/main" id="{B010A6F3-8551-451D-8A4D-C19A13FDF232}"/>
              </a:ext>
            </a:extLst>
          </p:cNvPr>
          <p:cNvSpPr/>
          <p:nvPr/>
        </p:nvSpPr>
        <p:spPr>
          <a:xfrm>
            <a:off x="1777641" y="3408730"/>
            <a:ext cx="1872208" cy="576064"/>
          </a:xfrm>
          <a:prstGeom prst="rect">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Presentation app</a:t>
            </a:r>
          </a:p>
        </p:txBody>
      </p:sp>
      <p:sp>
        <p:nvSpPr>
          <p:cNvPr id="27" name="Rectangle 26">
            <a:extLst>
              <a:ext uri="{FF2B5EF4-FFF2-40B4-BE49-F238E27FC236}">
                <a16:creationId xmlns:a16="http://schemas.microsoft.com/office/drawing/2014/main" id="{145BEA98-2410-4B03-91D1-946881E45966}"/>
              </a:ext>
            </a:extLst>
          </p:cNvPr>
          <p:cNvSpPr/>
          <p:nvPr/>
        </p:nvSpPr>
        <p:spPr>
          <a:xfrm>
            <a:off x="5433087" y="1710968"/>
            <a:ext cx="1872208" cy="94856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Graphics app</a:t>
            </a:r>
          </a:p>
        </p:txBody>
      </p:sp>
    </p:spTree>
    <p:extLst>
      <p:ext uri="{BB962C8B-B14F-4D97-AF65-F5344CB8AC3E}">
        <p14:creationId xmlns:p14="http://schemas.microsoft.com/office/powerpoint/2010/main" val="194964815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589</TotalTime>
  <Words>2286</Words>
  <Application>Microsoft Office PowerPoint</Application>
  <PresentationFormat>A4 Paper (210x297 mm)</PresentationFormat>
  <Paragraphs>385</Paragraphs>
  <Slides>19</Slides>
  <Notes>19</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PowerPoint Presentation</vt:lpstr>
      <vt:lpstr>Virtual tour of the inside of a computer</vt:lpstr>
      <vt:lpstr>The CPU</vt:lpstr>
      <vt:lpstr>RAM</vt:lpstr>
      <vt:lpstr>ROM</vt:lpstr>
      <vt:lpstr>Virtual memory</vt:lpstr>
      <vt:lpstr>PowerPoint Presentation</vt:lpstr>
      <vt:lpstr>PowerPoint Presentation</vt:lpstr>
      <vt:lpstr>PowerPoint Presentation</vt:lpstr>
      <vt:lpstr>PowerPoint Presentation</vt:lpstr>
      <vt:lpstr>The need for secondary storage</vt:lpstr>
      <vt:lpstr>Examples of secondary storage</vt:lpstr>
      <vt:lpstr>Examples of secondary storage</vt:lpstr>
      <vt:lpstr>Examples of secondary storage</vt:lpstr>
      <vt:lpstr>Suitability of devices</vt:lpstr>
      <vt:lpstr>Suitability of devices</vt:lpstr>
      <vt:lpstr>Suitability of devices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Craig Sargent</dc:creator>
  <cp:lastModifiedBy>William Dargan</cp:lastModifiedBy>
  <cp:revision>279</cp:revision>
  <dcterms:created xsi:type="dcterms:W3CDTF">2014-10-30T19:23:19Z</dcterms:created>
  <dcterms:modified xsi:type="dcterms:W3CDTF">2020-09-29T13:44:12Z</dcterms:modified>
</cp:coreProperties>
</file>